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1"/>
  </p:notesMasterIdLst>
  <p:sldIdLst>
    <p:sldId id="347" r:id="rId2"/>
    <p:sldId id="348" r:id="rId3"/>
    <p:sldId id="349" r:id="rId4"/>
    <p:sldId id="372" r:id="rId5"/>
    <p:sldId id="547" r:id="rId6"/>
    <p:sldId id="549" r:id="rId7"/>
    <p:sldId id="627" r:id="rId8"/>
    <p:sldId id="628" r:id="rId9"/>
    <p:sldId id="629" r:id="rId10"/>
    <p:sldId id="637" r:id="rId11"/>
    <p:sldId id="630" r:id="rId12"/>
    <p:sldId id="631" r:id="rId13"/>
    <p:sldId id="632" r:id="rId14"/>
    <p:sldId id="633" r:id="rId15"/>
    <p:sldId id="634" r:id="rId16"/>
    <p:sldId id="635" r:id="rId17"/>
    <p:sldId id="636" r:id="rId18"/>
    <p:sldId id="638" r:id="rId19"/>
    <p:sldId id="639" r:id="rId20"/>
    <p:sldId id="640" r:id="rId21"/>
    <p:sldId id="641" r:id="rId22"/>
    <p:sldId id="642" r:id="rId23"/>
    <p:sldId id="643" r:id="rId24"/>
    <p:sldId id="644" r:id="rId25"/>
    <p:sldId id="645" r:id="rId26"/>
    <p:sldId id="646" r:id="rId27"/>
    <p:sldId id="653" r:id="rId28"/>
    <p:sldId id="647" r:id="rId29"/>
    <p:sldId id="648" r:id="rId30"/>
    <p:sldId id="651" r:id="rId31"/>
    <p:sldId id="649" r:id="rId32"/>
    <p:sldId id="650" r:id="rId33"/>
    <p:sldId id="652" r:id="rId34"/>
    <p:sldId id="656" r:id="rId35"/>
    <p:sldId id="654" r:id="rId36"/>
    <p:sldId id="655" r:id="rId37"/>
    <p:sldId id="657" r:id="rId38"/>
    <p:sldId id="658" r:id="rId39"/>
    <p:sldId id="659" r:id="rId40"/>
    <p:sldId id="661" r:id="rId41"/>
    <p:sldId id="660" r:id="rId42"/>
    <p:sldId id="662" r:id="rId43"/>
    <p:sldId id="663" r:id="rId44"/>
    <p:sldId id="664" r:id="rId45"/>
    <p:sldId id="680" r:id="rId46"/>
    <p:sldId id="703" r:id="rId47"/>
    <p:sldId id="665" r:id="rId48"/>
    <p:sldId id="666" r:id="rId49"/>
    <p:sldId id="667" r:id="rId50"/>
    <p:sldId id="669" r:id="rId51"/>
    <p:sldId id="671" r:id="rId52"/>
    <p:sldId id="681" r:id="rId53"/>
    <p:sldId id="682" r:id="rId54"/>
    <p:sldId id="683" r:id="rId55"/>
    <p:sldId id="685" r:id="rId56"/>
    <p:sldId id="686" r:id="rId57"/>
    <p:sldId id="684" r:id="rId58"/>
    <p:sldId id="688" r:id="rId59"/>
    <p:sldId id="687" r:id="rId60"/>
    <p:sldId id="689" r:id="rId61"/>
    <p:sldId id="690" r:id="rId62"/>
    <p:sldId id="691" r:id="rId63"/>
    <p:sldId id="692" r:id="rId64"/>
    <p:sldId id="693" r:id="rId65"/>
    <p:sldId id="694" r:id="rId66"/>
    <p:sldId id="695" r:id="rId67"/>
    <p:sldId id="696" r:id="rId68"/>
    <p:sldId id="697" r:id="rId69"/>
    <p:sldId id="698" r:id="rId70"/>
    <p:sldId id="699" r:id="rId71"/>
    <p:sldId id="700" r:id="rId72"/>
    <p:sldId id="668" r:id="rId73"/>
    <p:sldId id="701" r:id="rId74"/>
    <p:sldId id="702" r:id="rId75"/>
    <p:sldId id="674" r:id="rId76"/>
    <p:sldId id="704" r:id="rId77"/>
    <p:sldId id="675" r:id="rId78"/>
    <p:sldId id="673" r:id="rId79"/>
    <p:sldId id="705" r:id="rId80"/>
    <p:sldId id="676" r:id="rId81"/>
    <p:sldId id="706" r:id="rId82"/>
    <p:sldId id="707" r:id="rId83"/>
    <p:sldId id="708" r:id="rId84"/>
    <p:sldId id="709" r:id="rId85"/>
    <p:sldId id="678" r:id="rId86"/>
    <p:sldId id="710" r:id="rId87"/>
    <p:sldId id="711" r:id="rId88"/>
    <p:sldId id="446" r:id="rId89"/>
    <p:sldId id="367" r:id="rId90"/>
  </p:sldIdLst>
  <p:sldSz cx="12192000" cy="6858000"/>
  <p:notesSz cx="6858000" cy="9144000"/>
  <p:embeddedFontLst>
    <p:embeddedFont>
      <p:font typeface="Adobe 고딕 Std B" panose="020B0800000000000000" pitchFamily="34" charset="-127"/>
      <p:bold r:id="rId92"/>
    </p:embeddedFont>
    <p:embeddedFont>
      <p:font typeface="a옛날사진관5" panose="02020600000000000000" pitchFamily="18" charset="-127"/>
      <p:regular r:id="rId93"/>
    </p:embeddedFont>
    <p:embeddedFont>
      <p:font typeface="KoPubWorld돋움체 Bold" panose="00000800000000000000" pitchFamily="2" charset="-127"/>
      <p:bold r:id="rId94"/>
    </p:embeddedFont>
    <p:embeddedFont>
      <p:font typeface="KoPubWorld돋움체_Pro Bold" panose="00000800000000000000" pitchFamily="50" charset="-127"/>
      <p:bold r:id="rId95"/>
    </p:embeddedFont>
    <p:embeddedFont>
      <p:font typeface="맑은 고딕" panose="020B0503020000020004" pitchFamily="50" charset="-127"/>
      <p:regular r:id="rId96"/>
      <p:bold r:id="rId97"/>
    </p:embeddedFont>
    <p:embeddedFont>
      <p:font typeface="에스코어 드림 1 Thin" panose="020B0403030302020204" pitchFamily="34" charset="-127"/>
      <p:regular r:id="rId9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F00"/>
    <a:srgbClr val="78CFFF"/>
    <a:srgbClr val="FFE3E2"/>
    <a:srgbClr val="E1F8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0CB609-D922-4322-AC4D-B410EC1896AC}" v="1041" dt="2019-06-27T10:34:57.1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4" autoAdjust="0"/>
  </p:normalViewPr>
  <p:slideViewPr>
    <p:cSldViewPr snapToGrid="0">
      <p:cViewPr varScale="1">
        <p:scale>
          <a:sx n="73" d="100"/>
          <a:sy n="73" d="100"/>
        </p:scale>
        <p:origin x="6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font" Target="fonts/font2.fntdata"/><Relationship Id="rId98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3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40EA6-32B0-4CE5-9692-520BC16CA623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E8058-1FF5-4760-897F-00D61DDA36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74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5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41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2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9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39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15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17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95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09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65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mnpk/%EB%B2%88%EC%97%AD-%EB%8D%94-%EB%82%98%EC%9D%80-%EA%B0%9C%EB%B0%9C%EC%9E%90%EA%B0%80-%EB%90%98%EB%8A%94-8-%EA%B0%80%EC%A7%80-%EB%B0%A9%EB%B2%95-45ea6cd70114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boycoding.tistory.com/183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991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2250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2250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167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myungwoo.kr/112" TargetMode="Externa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건물, 공장, 실외, 도시이(가) 표시된 사진&#10;&#10;자동 생성된 설명">
            <a:extLst>
              <a:ext uri="{FF2B5EF4-FFF2-40B4-BE49-F238E27FC236}">
                <a16:creationId xmlns:a16="http://schemas.microsoft.com/office/drawing/2014/main" id="{6C395FE1-1A17-44B3-895A-16562540A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3960"/>
            <a:ext cx="12192000" cy="6858000"/>
          </a:xfrm>
          <a:prstGeom prst="rect">
            <a:avLst/>
          </a:prstGeom>
        </p:spPr>
      </p:pic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1A8156D1-BAD0-4B34-B657-EF8AB3F01322}"/>
              </a:ext>
            </a:extLst>
          </p:cNvPr>
          <p:cNvSpPr/>
          <p:nvPr/>
        </p:nvSpPr>
        <p:spPr>
          <a:xfrm rot="10800000">
            <a:off x="4222641" y="1889128"/>
            <a:ext cx="3746717" cy="3079743"/>
          </a:xfrm>
          <a:prstGeom prst="triangle">
            <a:avLst/>
          </a:prstGeom>
          <a:noFill/>
          <a:ln w="1905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EBBD25-41FA-4315-8F5F-E7D6183A27F6}"/>
              </a:ext>
            </a:extLst>
          </p:cNvPr>
          <p:cNvSpPr/>
          <p:nvPr/>
        </p:nvSpPr>
        <p:spPr>
          <a:xfrm>
            <a:off x="4398177" y="1889128"/>
            <a:ext cx="3430747" cy="221222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46545-E746-4F6F-9D9C-AEA3E0D6FD1D}"/>
              </a:ext>
            </a:extLst>
          </p:cNvPr>
          <p:cNvSpPr txBox="1"/>
          <p:nvPr/>
        </p:nvSpPr>
        <p:spPr>
          <a:xfrm>
            <a:off x="4517810" y="1949824"/>
            <a:ext cx="315637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D.COM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ALGORITHM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STUDY</a:t>
            </a:r>
          </a:p>
          <a:p>
            <a:pPr algn="ctr"/>
            <a:endParaRPr lang="ko-KR" altLang="en-US" sz="40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7BC786-8789-47E4-A454-78897CADB8F8}"/>
              </a:ext>
            </a:extLst>
          </p:cNvPr>
          <p:cNvSpPr/>
          <p:nvPr/>
        </p:nvSpPr>
        <p:spPr>
          <a:xfrm>
            <a:off x="127913" y="6424563"/>
            <a:ext cx="1848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 – 02 VER. 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F02A9F-18A7-4FEC-A74E-56CDC5AE2982}"/>
              </a:ext>
            </a:extLst>
          </p:cNvPr>
          <p:cNvSpPr/>
          <p:nvPr/>
        </p:nvSpPr>
        <p:spPr>
          <a:xfrm>
            <a:off x="10688693" y="6309698"/>
            <a:ext cx="1059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트리</a:t>
            </a:r>
          </a:p>
        </p:txBody>
      </p:sp>
    </p:spTree>
    <p:extLst>
      <p:ext uri="{BB962C8B-B14F-4D97-AF65-F5344CB8AC3E}">
        <p14:creationId xmlns:p14="http://schemas.microsoft.com/office/powerpoint/2010/main" val="1143135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B7C99B4-2930-40B8-BD75-7052C414067F}"/>
              </a:ext>
            </a:extLst>
          </p:cNvPr>
          <p:cNvSpPr/>
          <p:nvPr/>
        </p:nvSpPr>
        <p:spPr>
          <a:xfrm>
            <a:off x="1766930" y="2967335"/>
            <a:ext cx="865813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없는 </a:t>
            </a:r>
            <a:r>
              <a:rPr lang="ko-KR" altLang="en-US" sz="5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그래프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2FE15B7-AB90-4ABC-876D-E3A5EFD89674}"/>
              </a:ext>
            </a:extLst>
          </p:cNvPr>
          <p:cNvSpPr/>
          <p:nvPr/>
        </p:nvSpPr>
        <p:spPr>
          <a:xfrm>
            <a:off x="1766930" y="2367530"/>
            <a:ext cx="268374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다시 한번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433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435912" y="2551837"/>
            <a:ext cx="9320180" cy="21544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자료구조가 </a:t>
            </a:r>
            <a:r>
              <a:rPr lang="ko-KR" altLang="en-US" sz="80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 </a:t>
            </a:r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구조인지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판단해봅시다</a:t>
            </a:r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65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1102DCE1-40C3-4115-AC67-620FBA5394DE}"/>
              </a:ext>
            </a:extLst>
          </p:cNvPr>
          <p:cNvSpPr/>
          <p:nvPr/>
        </p:nvSpPr>
        <p:spPr>
          <a:xfrm>
            <a:off x="5860507" y="78735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A49EBBA-5501-465F-9375-F3FFA2BD542A}"/>
              </a:ext>
            </a:extLst>
          </p:cNvPr>
          <p:cNvSpPr/>
          <p:nvPr/>
        </p:nvSpPr>
        <p:spPr>
          <a:xfrm>
            <a:off x="4889102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BF8BFCA-44A6-47EA-87DF-D83074CB0860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5496981" y="1395233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65E2140-86B1-486D-B47E-A148CA4C19ED}"/>
              </a:ext>
            </a:extLst>
          </p:cNvPr>
          <p:cNvCxnSpPr>
            <a:cxnSpLocks/>
            <a:stCxn id="3" idx="5"/>
            <a:endCxn id="25" idx="1"/>
          </p:cNvCxnSpPr>
          <p:nvPr/>
        </p:nvCxnSpPr>
        <p:spPr>
          <a:xfrm>
            <a:off x="6468386" y="1395233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C3A2F4AA-81D1-4E4F-AFE5-DC2DE922BA9C}"/>
              </a:ext>
            </a:extLst>
          </p:cNvPr>
          <p:cNvSpPr/>
          <p:nvPr/>
        </p:nvSpPr>
        <p:spPr>
          <a:xfrm>
            <a:off x="6765995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B403666-C4D5-499E-8A51-A1AEAB0DF5EE}"/>
              </a:ext>
            </a:extLst>
          </p:cNvPr>
          <p:cNvSpPr/>
          <p:nvPr/>
        </p:nvSpPr>
        <p:spPr>
          <a:xfrm>
            <a:off x="3735838" y="29969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E4EE7A4-F739-4993-A668-A673FF3F8D64}"/>
              </a:ext>
            </a:extLst>
          </p:cNvPr>
          <p:cNvSpPr/>
          <p:nvPr/>
        </p:nvSpPr>
        <p:spPr>
          <a:xfrm>
            <a:off x="5860507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D001A00-7000-4E4E-8331-F4E167367E94}"/>
              </a:ext>
            </a:extLst>
          </p:cNvPr>
          <p:cNvSpPr/>
          <p:nvPr/>
        </p:nvSpPr>
        <p:spPr>
          <a:xfrm>
            <a:off x="7727696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F1E647D-BFBB-42EA-A6A1-5F35A609C244}"/>
              </a:ext>
            </a:extLst>
          </p:cNvPr>
          <p:cNvCxnSpPr>
            <a:cxnSpLocks/>
            <a:stCxn id="29" idx="7"/>
            <a:endCxn id="4" idx="3"/>
          </p:cNvCxnSpPr>
          <p:nvPr/>
        </p:nvCxnSpPr>
        <p:spPr>
          <a:xfrm flipV="1">
            <a:off x="4343717" y="2453043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56A1971-D4AE-4B55-A4B5-52390971589C}"/>
              </a:ext>
            </a:extLst>
          </p:cNvPr>
          <p:cNvCxnSpPr>
            <a:cxnSpLocks/>
            <a:stCxn id="30" idx="1"/>
            <a:endCxn id="4" idx="5"/>
          </p:cNvCxnSpPr>
          <p:nvPr/>
        </p:nvCxnSpPr>
        <p:spPr>
          <a:xfrm flipH="1" flipV="1">
            <a:off x="5496981" y="2453043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109C4AB-8807-43A8-B7D4-44248D1DFEF3}"/>
              </a:ext>
            </a:extLst>
          </p:cNvPr>
          <p:cNvCxnSpPr>
            <a:cxnSpLocks/>
            <a:stCxn id="25" idx="5"/>
            <a:endCxn id="31" idx="1"/>
          </p:cNvCxnSpPr>
          <p:nvPr/>
        </p:nvCxnSpPr>
        <p:spPr>
          <a:xfrm>
            <a:off x="7373874" y="2453043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CB6952-81C0-443D-BAD5-5D18560CCE6E}"/>
              </a:ext>
            </a:extLst>
          </p:cNvPr>
          <p:cNvSpPr/>
          <p:nvPr/>
        </p:nvSpPr>
        <p:spPr>
          <a:xfrm>
            <a:off x="4763423" y="4674668"/>
            <a:ext cx="2964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 자료구조는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일까요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12606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CB6952-81C0-443D-BAD5-5D18560CCE6E}"/>
              </a:ext>
            </a:extLst>
          </p:cNvPr>
          <p:cNvSpPr/>
          <p:nvPr/>
        </p:nvSpPr>
        <p:spPr>
          <a:xfrm>
            <a:off x="3248906" y="4750593"/>
            <a:ext cx="56941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개로 사이클이 없습니다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또한 연결 그래프이므로 </a:t>
            </a:r>
            <a:r>
              <a:rPr lang="ko-KR" altLang="en-US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트리가 맞습니다</a:t>
            </a:r>
            <a:r>
              <a:rPr lang="en-US" altLang="ko-KR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DC1C57B-C4E2-461F-9BCC-019C0DF3E2A2}"/>
              </a:ext>
            </a:extLst>
          </p:cNvPr>
          <p:cNvSpPr/>
          <p:nvPr/>
        </p:nvSpPr>
        <p:spPr>
          <a:xfrm>
            <a:off x="5860507" y="78735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A38EB79-2AD6-4D6C-86D1-CBBD6A1670C9}"/>
              </a:ext>
            </a:extLst>
          </p:cNvPr>
          <p:cNvSpPr/>
          <p:nvPr/>
        </p:nvSpPr>
        <p:spPr>
          <a:xfrm>
            <a:off x="4889102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E1A38B0-370D-4E3E-93A9-657A1EB1D0CB}"/>
              </a:ext>
            </a:extLst>
          </p:cNvPr>
          <p:cNvCxnSpPr>
            <a:stCxn id="15" idx="7"/>
            <a:endCxn id="14" idx="3"/>
          </p:cNvCxnSpPr>
          <p:nvPr/>
        </p:nvCxnSpPr>
        <p:spPr>
          <a:xfrm flipV="1">
            <a:off x="5496981" y="1395233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646DD43-33B5-404E-8058-8BF00304CF37}"/>
              </a:ext>
            </a:extLst>
          </p:cNvPr>
          <p:cNvCxnSpPr>
            <a:cxnSpLocks/>
            <a:stCxn id="14" idx="5"/>
            <a:endCxn id="18" idx="1"/>
          </p:cNvCxnSpPr>
          <p:nvPr/>
        </p:nvCxnSpPr>
        <p:spPr>
          <a:xfrm>
            <a:off x="6468386" y="1395233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603ECF00-0D68-4121-8835-68128A0571E7}"/>
              </a:ext>
            </a:extLst>
          </p:cNvPr>
          <p:cNvSpPr/>
          <p:nvPr/>
        </p:nvSpPr>
        <p:spPr>
          <a:xfrm>
            <a:off x="6765995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5951EF8-49C4-4C5A-BE95-F089829D27E7}"/>
              </a:ext>
            </a:extLst>
          </p:cNvPr>
          <p:cNvSpPr/>
          <p:nvPr/>
        </p:nvSpPr>
        <p:spPr>
          <a:xfrm>
            <a:off x="3735838" y="29969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1013B31E-E777-479C-AFD2-E589B0C3B9AB}"/>
              </a:ext>
            </a:extLst>
          </p:cNvPr>
          <p:cNvSpPr/>
          <p:nvPr/>
        </p:nvSpPr>
        <p:spPr>
          <a:xfrm>
            <a:off x="5860507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0F93C867-12AC-4065-9289-98ED6F97D2AF}"/>
              </a:ext>
            </a:extLst>
          </p:cNvPr>
          <p:cNvSpPr/>
          <p:nvPr/>
        </p:nvSpPr>
        <p:spPr>
          <a:xfrm>
            <a:off x="7727696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E882187-C6C9-48E8-92AE-40D1A83A4277}"/>
              </a:ext>
            </a:extLst>
          </p:cNvPr>
          <p:cNvCxnSpPr>
            <a:cxnSpLocks/>
            <a:stCxn id="19" idx="7"/>
            <a:endCxn id="15" idx="3"/>
          </p:cNvCxnSpPr>
          <p:nvPr/>
        </p:nvCxnSpPr>
        <p:spPr>
          <a:xfrm flipV="1">
            <a:off x="4343717" y="2453043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2F82F8B-3795-414E-9F7F-34271D7A4AA8}"/>
              </a:ext>
            </a:extLst>
          </p:cNvPr>
          <p:cNvCxnSpPr>
            <a:cxnSpLocks/>
            <a:stCxn id="20" idx="1"/>
            <a:endCxn id="15" idx="5"/>
          </p:cNvCxnSpPr>
          <p:nvPr/>
        </p:nvCxnSpPr>
        <p:spPr>
          <a:xfrm flipH="1" flipV="1">
            <a:off x="5496981" y="2453043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236EBFB-118A-4C01-8B7A-785DDD5D82A7}"/>
              </a:ext>
            </a:extLst>
          </p:cNvPr>
          <p:cNvCxnSpPr>
            <a:cxnSpLocks/>
            <a:stCxn id="18" idx="5"/>
            <a:endCxn id="21" idx="1"/>
          </p:cNvCxnSpPr>
          <p:nvPr/>
        </p:nvCxnSpPr>
        <p:spPr>
          <a:xfrm>
            <a:off x="7373874" y="2453043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762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1102DCE1-40C3-4115-AC67-620FBA5394DE}"/>
              </a:ext>
            </a:extLst>
          </p:cNvPr>
          <p:cNvSpPr/>
          <p:nvPr/>
        </p:nvSpPr>
        <p:spPr>
          <a:xfrm>
            <a:off x="5860507" y="78735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A49EBBA-5501-465F-9375-F3FFA2BD542A}"/>
              </a:ext>
            </a:extLst>
          </p:cNvPr>
          <p:cNvSpPr/>
          <p:nvPr/>
        </p:nvSpPr>
        <p:spPr>
          <a:xfrm>
            <a:off x="4889102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BF8BFCA-44A6-47EA-87DF-D83074CB0860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5496981" y="1395233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65E2140-86B1-486D-B47E-A148CA4C19ED}"/>
              </a:ext>
            </a:extLst>
          </p:cNvPr>
          <p:cNvCxnSpPr>
            <a:cxnSpLocks/>
            <a:stCxn id="3" idx="5"/>
            <a:endCxn id="25" idx="1"/>
          </p:cNvCxnSpPr>
          <p:nvPr/>
        </p:nvCxnSpPr>
        <p:spPr>
          <a:xfrm>
            <a:off x="6468386" y="1395233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C3A2F4AA-81D1-4E4F-AFE5-DC2DE922BA9C}"/>
              </a:ext>
            </a:extLst>
          </p:cNvPr>
          <p:cNvSpPr/>
          <p:nvPr/>
        </p:nvSpPr>
        <p:spPr>
          <a:xfrm>
            <a:off x="6765995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B403666-C4D5-499E-8A51-A1AEAB0DF5EE}"/>
              </a:ext>
            </a:extLst>
          </p:cNvPr>
          <p:cNvSpPr/>
          <p:nvPr/>
        </p:nvSpPr>
        <p:spPr>
          <a:xfrm>
            <a:off x="3731822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E4EE7A4-F739-4993-A668-A673FF3F8D64}"/>
              </a:ext>
            </a:extLst>
          </p:cNvPr>
          <p:cNvSpPr/>
          <p:nvPr/>
        </p:nvSpPr>
        <p:spPr>
          <a:xfrm>
            <a:off x="5860507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D001A00-7000-4E4E-8331-F4E167367E94}"/>
              </a:ext>
            </a:extLst>
          </p:cNvPr>
          <p:cNvSpPr/>
          <p:nvPr/>
        </p:nvSpPr>
        <p:spPr>
          <a:xfrm>
            <a:off x="7727696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F1E647D-BFBB-42EA-A6A1-5F35A609C244}"/>
              </a:ext>
            </a:extLst>
          </p:cNvPr>
          <p:cNvCxnSpPr>
            <a:cxnSpLocks/>
            <a:stCxn id="29" idx="7"/>
            <a:endCxn id="4" idx="3"/>
          </p:cNvCxnSpPr>
          <p:nvPr/>
        </p:nvCxnSpPr>
        <p:spPr>
          <a:xfrm flipV="1">
            <a:off x="4339701" y="2453043"/>
            <a:ext cx="653696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56A1971-D4AE-4B55-A4B5-52390971589C}"/>
              </a:ext>
            </a:extLst>
          </p:cNvPr>
          <p:cNvCxnSpPr>
            <a:cxnSpLocks/>
            <a:stCxn id="30" idx="1"/>
            <a:endCxn id="4" idx="5"/>
          </p:cNvCxnSpPr>
          <p:nvPr/>
        </p:nvCxnSpPr>
        <p:spPr>
          <a:xfrm flipH="1" flipV="1">
            <a:off x="5496981" y="2453043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109C4AB-8807-43A8-B7D4-44248D1DFEF3}"/>
              </a:ext>
            </a:extLst>
          </p:cNvPr>
          <p:cNvCxnSpPr>
            <a:cxnSpLocks/>
            <a:stCxn id="25" idx="5"/>
            <a:endCxn id="31" idx="1"/>
          </p:cNvCxnSpPr>
          <p:nvPr/>
        </p:nvCxnSpPr>
        <p:spPr>
          <a:xfrm>
            <a:off x="7373874" y="2453043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CB6952-81C0-443D-BAD5-5D18560CCE6E}"/>
              </a:ext>
            </a:extLst>
          </p:cNvPr>
          <p:cNvSpPr/>
          <p:nvPr/>
        </p:nvSpPr>
        <p:spPr>
          <a:xfrm>
            <a:off x="4763423" y="4674668"/>
            <a:ext cx="2964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 자료구조는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일까요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8740433-6184-402B-B673-39852D9687DD}"/>
              </a:ext>
            </a:extLst>
          </p:cNvPr>
          <p:cNvCxnSpPr>
            <a:cxnSpLocks/>
            <a:stCxn id="30" idx="2"/>
            <a:endCxn id="29" idx="6"/>
          </p:cNvCxnSpPr>
          <p:nvPr/>
        </p:nvCxnSpPr>
        <p:spPr>
          <a:xfrm flipH="1">
            <a:off x="4443996" y="3429000"/>
            <a:ext cx="14165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720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1102DCE1-40C3-4115-AC67-620FBA5394DE}"/>
              </a:ext>
            </a:extLst>
          </p:cNvPr>
          <p:cNvSpPr/>
          <p:nvPr/>
        </p:nvSpPr>
        <p:spPr>
          <a:xfrm>
            <a:off x="5860507" y="78735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A49EBBA-5501-465F-9375-F3FFA2BD542A}"/>
              </a:ext>
            </a:extLst>
          </p:cNvPr>
          <p:cNvSpPr/>
          <p:nvPr/>
        </p:nvSpPr>
        <p:spPr>
          <a:xfrm>
            <a:off x="4889102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BF8BFCA-44A6-47EA-87DF-D83074CB0860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5496981" y="1395233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65E2140-86B1-486D-B47E-A148CA4C19ED}"/>
              </a:ext>
            </a:extLst>
          </p:cNvPr>
          <p:cNvCxnSpPr>
            <a:cxnSpLocks/>
            <a:stCxn id="3" idx="5"/>
            <a:endCxn id="25" idx="1"/>
          </p:cNvCxnSpPr>
          <p:nvPr/>
        </p:nvCxnSpPr>
        <p:spPr>
          <a:xfrm>
            <a:off x="6468386" y="1395233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C3A2F4AA-81D1-4E4F-AFE5-DC2DE922BA9C}"/>
              </a:ext>
            </a:extLst>
          </p:cNvPr>
          <p:cNvSpPr/>
          <p:nvPr/>
        </p:nvSpPr>
        <p:spPr>
          <a:xfrm>
            <a:off x="6765995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B403666-C4D5-499E-8A51-A1AEAB0DF5EE}"/>
              </a:ext>
            </a:extLst>
          </p:cNvPr>
          <p:cNvSpPr/>
          <p:nvPr/>
        </p:nvSpPr>
        <p:spPr>
          <a:xfrm>
            <a:off x="3731822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E4EE7A4-F739-4993-A668-A673FF3F8D64}"/>
              </a:ext>
            </a:extLst>
          </p:cNvPr>
          <p:cNvSpPr/>
          <p:nvPr/>
        </p:nvSpPr>
        <p:spPr>
          <a:xfrm>
            <a:off x="5860507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D001A00-7000-4E4E-8331-F4E167367E94}"/>
              </a:ext>
            </a:extLst>
          </p:cNvPr>
          <p:cNvSpPr/>
          <p:nvPr/>
        </p:nvSpPr>
        <p:spPr>
          <a:xfrm>
            <a:off x="7727696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F1E647D-BFBB-42EA-A6A1-5F35A609C244}"/>
              </a:ext>
            </a:extLst>
          </p:cNvPr>
          <p:cNvCxnSpPr>
            <a:cxnSpLocks/>
            <a:stCxn id="29" idx="7"/>
            <a:endCxn id="4" idx="3"/>
          </p:cNvCxnSpPr>
          <p:nvPr/>
        </p:nvCxnSpPr>
        <p:spPr>
          <a:xfrm flipV="1">
            <a:off x="4339701" y="2453043"/>
            <a:ext cx="653696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56A1971-D4AE-4B55-A4B5-52390971589C}"/>
              </a:ext>
            </a:extLst>
          </p:cNvPr>
          <p:cNvCxnSpPr>
            <a:cxnSpLocks/>
            <a:stCxn id="30" idx="1"/>
            <a:endCxn id="4" idx="5"/>
          </p:cNvCxnSpPr>
          <p:nvPr/>
        </p:nvCxnSpPr>
        <p:spPr>
          <a:xfrm flipH="1" flipV="1">
            <a:off x="5496981" y="2453043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109C4AB-8807-43A8-B7D4-44248D1DFEF3}"/>
              </a:ext>
            </a:extLst>
          </p:cNvPr>
          <p:cNvCxnSpPr>
            <a:cxnSpLocks/>
            <a:stCxn id="25" idx="5"/>
            <a:endCxn id="31" idx="1"/>
          </p:cNvCxnSpPr>
          <p:nvPr/>
        </p:nvCxnSpPr>
        <p:spPr>
          <a:xfrm>
            <a:off x="7373874" y="2453043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CB6952-81C0-443D-BAD5-5D18560CCE6E}"/>
              </a:ext>
            </a:extLst>
          </p:cNvPr>
          <p:cNvSpPr/>
          <p:nvPr/>
        </p:nvSpPr>
        <p:spPr>
          <a:xfrm>
            <a:off x="3457084" y="4750593"/>
            <a:ext cx="62311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그래프이지만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 간선의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개이므로 사이클이 존재합니다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 </a:t>
            </a:r>
            <a:r>
              <a:rPr lang="ko-KR" altLang="en-US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트리가 아닙니다</a:t>
            </a:r>
            <a:r>
              <a:rPr lang="en-US" altLang="ko-KR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8740433-6184-402B-B673-39852D9687DD}"/>
              </a:ext>
            </a:extLst>
          </p:cNvPr>
          <p:cNvCxnSpPr>
            <a:cxnSpLocks/>
            <a:stCxn id="30" idx="2"/>
            <a:endCxn id="29" idx="6"/>
          </p:cNvCxnSpPr>
          <p:nvPr/>
        </p:nvCxnSpPr>
        <p:spPr>
          <a:xfrm flipH="1">
            <a:off x="4443996" y="3429000"/>
            <a:ext cx="14165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2382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1102DCE1-40C3-4115-AC67-620FBA5394DE}"/>
              </a:ext>
            </a:extLst>
          </p:cNvPr>
          <p:cNvSpPr/>
          <p:nvPr/>
        </p:nvSpPr>
        <p:spPr>
          <a:xfrm>
            <a:off x="5860507" y="78735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A49EBBA-5501-465F-9375-F3FFA2BD542A}"/>
              </a:ext>
            </a:extLst>
          </p:cNvPr>
          <p:cNvSpPr/>
          <p:nvPr/>
        </p:nvSpPr>
        <p:spPr>
          <a:xfrm>
            <a:off x="4889102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BF8BFCA-44A6-47EA-87DF-D83074CB0860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5496981" y="1395233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C3A2F4AA-81D1-4E4F-AFE5-DC2DE922BA9C}"/>
              </a:ext>
            </a:extLst>
          </p:cNvPr>
          <p:cNvSpPr/>
          <p:nvPr/>
        </p:nvSpPr>
        <p:spPr>
          <a:xfrm>
            <a:off x="7642216" y="158138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B403666-C4D5-499E-8A51-A1AEAB0DF5EE}"/>
              </a:ext>
            </a:extLst>
          </p:cNvPr>
          <p:cNvSpPr/>
          <p:nvPr/>
        </p:nvSpPr>
        <p:spPr>
          <a:xfrm>
            <a:off x="3731822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E4EE7A4-F739-4993-A668-A673FF3F8D64}"/>
              </a:ext>
            </a:extLst>
          </p:cNvPr>
          <p:cNvSpPr/>
          <p:nvPr/>
        </p:nvSpPr>
        <p:spPr>
          <a:xfrm>
            <a:off x="5860507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D001A00-7000-4E4E-8331-F4E167367E94}"/>
              </a:ext>
            </a:extLst>
          </p:cNvPr>
          <p:cNvSpPr/>
          <p:nvPr/>
        </p:nvSpPr>
        <p:spPr>
          <a:xfrm>
            <a:off x="8545439" y="255733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F1E647D-BFBB-42EA-A6A1-5F35A609C244}"/>
              </a:ext>
            </a:extLst>
          </p:cNvPr>
          <p:cNvCxnSpPr>
            <a:cxnSpLocks/>
            <a:stCxn id="29" idx="7"/>
            <a:endCxn id="4" idx="3"/>
          </p:cNvCxnSpPr>
          <p:nvPr/>
        </p:nvCxnSpPr>
        <p:spPr>
          <a:xfrm flipV="1">
            <a:off x="4339701" y="2453043"/>
            <a:ext cx="653696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56A1971-D4AE-4B55-A4B5-52390971589C}"/>
              </a:ext>
            </a:extLst>
          </p:cNvPr>
          <p:cNvCxnSpPr>
            <a:cxnSpLocks/>
            <a:stCxn id="30" idx="1"/>
            <a:endCxn id="4" idx="5"/>
          </p:cNvCxnSpPr>
          <p:nvPr/>
        </p:nvCxnSpPr>
        <p:spPr>
          <a:xfrm flipH="1" flipV="1">
            <a:off x="5496981" y="2453043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109C4AB-8807-43A8-B7D4-44248D1DFEF3}"/>
              </a:ext>
            </a:extLst>
          </p:cNvPr>
          <p:cNvCxnSpPr>
            <a:cxnSpLocks/>
            <a:stCxn id="25" idx="5"/>
            <a:endCxn id="31" idx="1"/>
          </p:cNvCxnSpPr>
          <p:nvPr/>
        </p:nvCxnSpPr>
        <p:spPr>
          <a:xfrm>
            <a:off x="8250095" y="2189260"/>
            <a:ext cx="399639" cy="4723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CB6952-81C0-443D-BAD5-5D18560CCE6E}"/>
              </a:ext>
            </a:extLst>
          </p:cNvPr>
          <p:cNvSpPr/>
          <p:nvPr/>
        </p:nvSpPr>
        <p:spPr>
          <a:xfrm>
            <a:off x="4763423" y="4674668"/>
            <a:ext cx="2964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 자료구조는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일까요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8740433-6184-402B-B673-39852D9687DD}"/>
              </a:ext>
            </a:extLst>
          </p:cNvPr>
          <p:cNvCxnSpPr>
            <a:cxnSpLocks/>
            <a:stCxn id="30" idx="2"/>
            <a:endCxn id="29" idx="6"/>
          </p:cNvCxnSpPr>
          <p:nvPr/>
        </p:nvCxnSpPr>
        <p:spPr>
          <a:xfrm flipH="1">
            <a:off x="4443996" y="3429000"/>
            <a:ext cx="14165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600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1102DCE1-40C3-4115-AC67-620FBA5394DE}"/>
              </a:ext>
            </a:extLst>
          </p:cNvPr>
          <p:cNvSpPr/>
          <p:nvPr/>
        </p:nvSpPr>
        <p:spPr>
          <a:xfrm>
            <a:off x="5860507" y="78735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A49EBBA-5501-465F-9375-F3FFA2BD542A}"/>
              </a:ext>
            </a:extLst>
          </p:cNvPr>
          <p:cNvSpPr/>
          <p:nvPr/>
        </p:nvSpPr>
        <p:spPr>
          <a:xfrm>
            <a:off x="4889102" y="184516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BF8BFCA-44A6-47EA-87DF-D83074CB0860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5496981" y="1395233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C3A2F4AA-81D1-4E4F-AFE5-DC2DE922BA9C}"/>
              </a:ext>
            </a:extLst>
          </p:cNvPr>
          <p:cNvSpPr/>
          <p:nvPr/>
        </p:nvSpPr>
        <p:spPr>
          <a:xfrm>
            <a:off x="7642216" y="158138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B403666-C4D5-499E-8A51-A1AEAB0DF5EE}"/>
              </a:ext>
            </a:extLst>
          </p:cNvPr>
          <p:cNvSpPr/>
          <p:nvPr/>
        </p:nvSpPr>
        <p:spPr>
          <a:xfrm>
            <a:off x="3731822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E4EE7A4-F739-4993-A668-A673FF3F8D64}"/>
              </a:ext>
            </a:extLst>
          </p:cNvPr>
          <p:cNvSpPr/>
          <p:nvPr/>
        </p:nvSpPr>
        <p:spPr>
          <a:xfrm>
            <a:off x="5860507" y="307291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D001A00-7000-4E4E-8331-F4E167367E94}"/>
              </a:ext>
            </a:extLst>
          </p:cNvPr>
          <p:cNvSpPr/>
          <p:nvPr/>
        </p:nvSpPr>
        <p:spPr>
          <a:xfrm>
            <a:off x="8545439" y="255733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F1E647D-BFBB-42EA-A6A1-5F35A609C244}"/>
              </a:ext>
            </a:extLst>
          </p:cNvPr>
          <p:cNvCxnSpPr>
            <a:cxnSpLocks/>
            <a:stCxn id="29" idx="7"/>
            <a:endCxn id="4" idx="3"/>
          </p:cNvCxnSpPr>
          <p:nvPr/>
        </p:nvCxnSpPr>
        <p:spPr>
          <a:xfrm flipV="1">
            <a:off x="4339701" y="2453043"/>
            <a:ext cx="653696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56A1971-D4AE-4B55-A4B5-52390971589C}"/>
              </a:ext>
            </a:extLst>
          </p:cNvPr>
          <p:cNvCxnSpPr>
            <a:cxnSpLocks/>
            <a:stCxn id="30" idx="1"/>
            <a:endCxn id="4" idx="5"/>
          </p:cNvCxnSpPr>
          <p:nvPr/>
        </p:nvCxnSpPr>
        <p:spPr>
          <a:xfrm flipH="1" flipV="1">
            <a:off x="5496981" y="2453043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109C4AB-8807-43A8-B7D4-44248D1DFEF3}"/>
              </a:ext>
            </a:extLst>
          </p:cNvPr>
          <p:cNvCxnSpPr>
            <a:cxnSpLocks/>
            <a:stCxn id="25" idx="5"/>
            <a:endCxn id="31" idx="1"/>
          </p:cNvCxnSpPr>
          <p:nvPr/>
        </p:nvCxnSpPr>
        <p:spPr>
          <a:xfrm>
            <a:off x="8250095" y="2189260"/>
            <a:ext cx="399639" cy="4723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DCB6952-81C0-443D-BAD5-5D18560CCE6E}"/>
              </a:ext>
            </a:extLst>
          </p:cNvPr>
          <p:cNvSpPr/>
          <p:nvPr/>
        </p:nvSpPr>
        <p:spPr>
          <a:xfrm>
            <a:off x="4159200" y="4676454"/>
            <a:ext cx="482696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 연결 그래프가 아닙니다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또한 정점의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 이지만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그래프가 아니기 때문에 사이클이 존재합니다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 </a:t>
            </a:r>
            <a:r>
              <a:rPr lang="ko-KR" altLang="en-US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트리가 아닙니다</a:t>
            </a:r>
            <a:r>
              <a:rPr lang="en-US" altLang="ko-KR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8740433-6184-402B-B673-39852D9687DD}"/>
              </a:ext>
            </a:extLst>
          </p:cNvPr>
          <p:cNvCxnSpPr>
            <a:cxnSpLocks/>
            <a:stCxn id="30" idx="2"/>
            <a:endCxn id="29" idx="6"/>
          </p:cNvCxnSpPr>
          <p:nvPr/>
        </p:nvCxnSpPr>
        <p:spPr>
          <a:xfrm flipH="1">
            <a:off x="4443996" y="3429000"/>
            <a:ext cx="14165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246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985217" y="2551837"/>
            <a:ext cx="622157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이번에는 </a:t>
            </a:r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쓰이는 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용어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알아봅시다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5822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022430" y="931710"/>
            <a:ext cx="2929007" cy="57554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단말 정점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내부 정점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부모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자식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형제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높이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조상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자손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용어가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BF6F5F5-B999-461A-B46B-382E63BF1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334" y="1460064"/>
            <a:ext cx="6724462" cy="39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771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699093-812D-465A-B5D8-1F142C894BAE}"/>
              </a:ext>
            </a:extLst>
          </p:cNvPr>
          <p:cNvSpPr/>
          <p:nvPr/>
        </p:nvSpPr>
        <p:spPr>
          <a:xfrm>
            <a:off x="5410554" y="2567225"/>
            <a:ext cx="1370889" cy="1723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6</a:t>
            </a:r>
            <a:r>
              <a:rPr lang="ko-KR" altLang="en-US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강</a:t>
            </a:r>
            <a:r>
              <a:rPr lang="en-US" altLang="ko-KR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리</a:t>
            </a:r>
          </a:p>
        </p:txBody>
      </p:sp>
    </p:spTree>
    <p:extLst>
      <p:ext uri="{BB962C8B-B14F-4D97-AF65-F5344CB8AC3E}">
        <p14:creationId xmlns:p14="http://schemas.microsoft.com/office/powerpoint/2010/main" val="1986873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44762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(Root node)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1006252" y="2494514"/>
            <a:ext cx="4548040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부모가 없는 정점을 의미합니다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트리는 단 하나의 루트 정점을 가지거나</a:t>
            </a:r>
            <a:endParaRPr lang="en-US" altLang="ko-KR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가지지 않을 수 있습니다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오른쪽 트리는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이라는 루트 정점을 가진다고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지정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트리 만든 사람 마음대로 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#0 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이외의 다른 정점들도 루트 정점이 될 수 있습니다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588348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82887" y="1359953"/>
            <a:ext cx="27385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부모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(Parent)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782887" y="3027917"/>
            <a:ext cx="4190571" cy="3077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루트 정점을 정했다면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정할 수 있습니다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어떤 정점의 위 방향에 있는 바로 인접한 정점들을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부모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관계에 있다고 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루트 정점이라 했을 때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 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부모는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이고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부모는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17122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82887" y="1359953"/>
            <a:ext cx="31118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자식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(Children)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782887" y="3027917"/>
            <a:ext cx="4370107" cy="33239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루트 정점을 정했다면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정할 수 있습니다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어떤 정점의 아래 방향에 있는 바로 인접한 정점들을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자식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관계에 있다고 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루트 정점이라 했을 때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 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자식은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이고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자식은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자식은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3878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82887" y="1359953"/>
            <a:ext cx="4413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단말 정점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(Leaf node)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782887" y="3027917"/>
            <a:ext cx="305083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자식이 없는 정점을 의미합니다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말단 정점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잎 정점이라고도 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루트 정점이라 했을 때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3, 4, 5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단말 정점입니다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9850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27879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형제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(Sibling)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1006252" y="2494514"/>
            <a:ext cx="35317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같은 부모를 가지는 정점들을 의미합니다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 형제이고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 형제입니다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	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480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26741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(Depth)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512831" y="2956179"/>
            <a:ext cx="347242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정점으로부터의 거리를 의미합니다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깊이는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이고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깊이는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 </a:t>
            </a:r>
            <a:r>
              <a:rPr lang="ko-KR" altLang="en-US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정점의 깊이를 </a:t>
            </a:r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놓는</a:t>
            </a:r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경우도 있습니다</a:t>
            </a:r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1600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EDB426A-53ED-4EC8-8AFF-A2306842F2D9}"/>
              </a:ext>
            </a:extLst>
          </p:cNvPr>
          <p:cNvCxnSpPr>
            <a:cxnSpLocks/>
          </p:cNvCxnSpPr>
          <p:nvPr/>
        </p:nvCxnSpPr>
        <p:spPr>
          <a:xfrm>
            <a:off x="6537020" y="2073410"/>
            <a:ext cx="14479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913CEF5-8438-4DE3-AED4-746E5F9FD89A}"/>
              </a:ext>
            </a:extLst>
          </p:cNvPr>
          <p:cNvCxnSpPr>
            <a:cxnSpLocks/>
          </p:cNvCxnSpPr>
          <p:nvPr/>
        </p:nvCxnSpPr>
        <p:spPr>
          <a:xfrm>
            <a:off x="6096000" y="3056668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EF1EBE-D327-4850-9D1E-AF4BFFCEAEC2}"/>
              </a:ext>
            </a:extLst>
          </p:cNvPr>
          <p:cNvSpPr/>
          <p:nvPr/>
        </p:nvSpPr>
        <p:spPr>
          <a:xfrm>
            <a:off x="5921315" y="1831903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endParaRPr lang="ko-KR" altLang="en-US" sz="3200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07AAE0C-A405-4B3F-8CA9-091AD18D929F}"/>
              </a:ext>
            </a:extLst>
          </p:cNvPr>
          <p:cNvCxnSpPr>
            <a:cxnSpLocks/>
          </p:cNvCxnSpPr>
          <p:nvPr/>
        </p:nvCxnSpPr>
        <p:spPr>
          <a:xfrm>
            <a:off x="4996303" y="4169752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1B03825-D8E9-43BE-A247-E3F38716EF58}"/>
              </a:ext>
            </a:extLst>
          </p:cNvPr>
          <p:cNvSpPr/>
          <p:nvPr/>
        </p:nvSpPr>
        <p:spPr>
          <a:xfrm>
            <a:off x="5576501" y="2789240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497B0C-DB7E-4617-8207-5F8EA20E3302}"/>
              </a:ext>
            </a:extLst>
          </p:cNvPr>
          <p:cNvSpPr/>
          <p:nvPr/>
        </p:nvSpPr>
        <p:spPr>
          <a:xfrm>
            <a:off x="4450918" y="3953289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83132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2784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높이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(Height)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643826" y="2809010"/>
            <a:ext cx="405912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 중 가장 큰 값을 의미합니다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그래프의 높이는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 </a:t>
            </a:r>
            <a:r>
              <a:rPr lang="ko-KR" altLang="en-US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깊이와 마찬가지로 높이가 </a:t>
            </a:r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 시작하는 경우도 있습니다</a:t>
            </a:r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1600" dirty="0"/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EDB426A-53ED-4EC8-8AFF-A2306842F2D9}"/>
              </a:ext>
            </a:extLst>
          </p:cNvPr>
          <p:cNvCxnSpPr>
            <a:cxnSpLocks/>
          </p:cNvCxnSpPr>
          <p:nvPr/>
        </p:nvCxnSpPr>
        <p:spPr>
          <a:xfrm>
            <a:off x="6537020" y="2073410"/>
            <a:ext cx="14479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913CEF5-8438-4DE3-AED4-746E5F9FD89A}"/>
              </a:ext>
            </a:extLst>
          </p:cNvPr>
          <p:cNvCxnSpPr>
            <a:cxnSpLocks/>
          </p:cNvCxnSpPr>
          <p:nvPr/>
        </p:nvCxnSpPr>
        <p:spPr>
          <a:xfrm>
            <a:off x="6096000" y="3056668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EF1EBE-D327-4850-9D1E-AF4BFFCEAEC2}"/>
              </a:ext>
            </a:extLst>
          </p:cNvPr>
          <p:cNvSpPr/>
          <p:nvPr/>
        </p:nvSpPr>
        <p:spPr>
          <a:xfrm>
            <a:off x="5921315" y="1831903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endParaRPr lang="ko-KR" altLang="en-US" sz="3200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07AAE0C-A405-4B3F-8CA9-091AD18D929F}"/>
              </a:ext>
            </a:extLst>
          </p:cNvPr>
          <p:cNvCxnSpPr>
            <a:cxnSpLocks/>
          </p:cNvCxnSpPr>
          <p:nvPr/>
        </p:nvCxnSpPr>
        <p:spPr>
          <a:xfrm>
            <a:off x="4996303" y="4169752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1B03825-D8E9-43BE-A247-E3F38716EF58}"/>
              </a:ext>
            </a:extLst>
          </p:cNvPr>
          <p:cNvSpPr/>
          <p:nvPr/>
        </p:nvSpPr>
        <p:spPr>
          <a:xfrm>
            <a:off x="5576501" y="2789240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497B0C-DB7E-4617-8207-5F8EA20E3302}"/>
              </a:ext>
            </a:extLst>
          </p:cNvPr>
          <p:cNvSpPr/>
          <p:nvPr/>
        </p:nvSpPr>
        <p:spPr>
          <a:xfrm>
            <a:off x="4450918" y="3953289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63333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25065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레벨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(Level)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643826" y="2809010"/>
            <a:ext cx="2700035" cy="27392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특정 깊이를 가지는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집합입니다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레벨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정점은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3, 4, 5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#Level 1</a:t>
            </a:r>
            <a:r>
              <a:rPr lang="ko-KR" altLang="en-US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 시작하는 경우도 있습니다</a:t>
            </a:r>
            <a:r>
              <a:rPr lang="en-US" altLang="ko-KR" sz="1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EDB426A-53ED-4EC8-8AFF-A2306842F2D9}"/>
              </a:ext>
            </a:extLst>
          </p:cNvPr>
          <p:cNvCxnSpPr>
            <a:cxnSpLocks/>
          </p:cNvCxnSpPr>
          <p:nvPr/>
        </p:nvCxnSpPr>
        <p:spPr>
          <a:xfrm>
            <a:off x="5556202" y="2416678"/>
            <a:ext cx="54026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EF1EBE-D327-4850-9D1E-AF4BFFCEAEC2}"/>
              </a:ext>
            </a:extLst>
          </p:cNvPr>
          <p:cNvSpPr/>
          <p:nvPr/>
        </p:nvSpPr>
        <p:spPr>
          <a:xfrm>
            <a:off x="5892148" y="1811800"/>
            <a:ext cx="10127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Level 0</a:t>
            </a:r>
            <a:endParaRPr lang="ko-KR" altLang="en-US" sz="2000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B1C6F51-4444-4318-93F3-212F768194A5}"/>
              </a:ext>
            </a:extLst>
          </p:cNvPr>
          <p:cNvCxnSpPr>
            <a:cxnSpLocks/>
          </p:cNvCxnSpPr>
          <p:nvPr/>
        </p:nvCxnSpPr>
        <p:spPr>
          <a:xfrm>
            <a:off x="5325856" y="3630062"/>
            <a:ext cx="56006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A430F6C-D66C-48BF-8C6B-19D820903E46}"/>
              </a:ext>
            </a:extLst>
          </p:cNvPr>
          <p:cNvCxnSpPr>
            <a:cxnSpLocks/>
          </p:cNvCxnSpPr>
          <p:nvPr/>
        </p:nvCxnSpPr>
        <p:spPr>
          <a:xfrm>
            <a:off x="5163106" y="4724783"/>
            <a:ext cx="579573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C4E6A1C-564D-4918-A8C0-074550DBF83A}"/>
              </a:ext>
            </a:extLst>
          </p:cNvPr>
          <p:cNvSpPr/>
          <p:nvPr/>
        </p:nvSpPr>
        <p:spPr>
          <a:xfrm>
            <a:off x="5673695" y="2844280"/>
            <a:ext cx="10127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Level 1</a:t>
            </a:r>
            <a:endParaRPr lang="ko-KR" altLang="en-US" sz="20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E2E2B40-3828-4D84-99F3-100565E6BB2C}"/>
              </a:ext>
            </a:extLst>
          </p:cNvPr>
          <p:cNvSpPr/>
          <p:nvPr/>
        </p:nvSpPr>
        <p:spPr>
          <a:xfrm>
            <a:off x="5163106" y="3969697"/>
            <a:ext cx="10127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Level 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397143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32560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조상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(Ancestor)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643826" y="2809010"/>
            <a:ext cx="377058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특정 정점에서 부모 정점들의 총 집합입니다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3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조상은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0, 1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EDB426A-53ED-4EC8-8AFF-A2306842F2D9}"/>
              </a:ext>
            </a:extLst>
          </p:cNvPr>
          <p:cNvCxnSpPr>
            <a:cxnSpLocks/>
          </p:cNvCxnSpPr>
          <p:nvPr/>
        </p:nvCxnSpPr>
        <p:spPr>
          <a:xfrm>
            <a:off x="6537020" y="2073410"/>
            <a:ext cx="14479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913CEF5-8438-4DE3-AED4-746E5F9FD89A}"/>
              </a:ext>
            </a:extLst>
          </p:cNvPr>
          <p:cNvCxnSpPr>
            <a:cxnSpLocks/>
          </p:cNvCxnSpPr>
          <p:nvPr/>
        </p:nvCxnSpPr>
        <p:spPr>
          <a:xfrm>
            <a:off x="6096000" y="3056668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EF1EBE-D327-4850-9D1E-AF4BFFCEAEC2}"/>
              </a:ext>
            </a:extLst>
          </p:cNvPr>
          <p:cNvSpPr/>
          <p:nvPr/>
        </p:nvSpPr>
        <p:spPr>
          <a:xfrm>
            <a:off x="5921315" y="1831903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endParaRPr lang="ko-KR" altLang="en-US" sz="3200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07AAE0C-A405-4B3F-8CA9-091AD18D929F}"/>
              </a:ext>
            </a:extLst>
          </p:cNvPr>
          <p:cNvCxnSpPr>
            <a:cxnSpLocks/>
          </p:cNvCxnSpPr>
          <p:nvPr/>
        </p:nvCxnSpPr>
        <p:spPr>
          <a:xfrm>
            <a:off x="4996303" y="4169752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1B03825-D8E9-43BE-A247-E3F38716EF58}"/>
              </a:ext>
            </a:extLst>
          </p:cNvPr>
          <p:cNvSpPr/>
          <p:nvPr/>
        </p:nvSpPr>
        <p:spPr>
          <a:xfrm>
            <a:off x="5576501" y="2789240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497B0C-DB7E-4617-8207-5F8EA20E3302}"/>
              </a:ext>
            </a:extLst>
          </p:cNvPr>
          <p:cNvSpPr/>
          <p:nvPr/>
        </p:nvSpPr>
        <p:spPr>
          <a:xfrm>
            <a:off x="4450918" y="3953289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328608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39129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자손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(Descendent)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643826" y="2809010"/>
            <a:ext cx="4371710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특정 정점에서 자식 정점들의 총 집합입니다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0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자손은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1, 2, 3, 4, 5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자손은 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3, 4 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부모와 조상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자식과 자손의 차이점을 알아 두세요</a:t>
            </a:r>
            <a:r>
              <a:rPr lang="en-US" altLang="ko-KR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EDB426A-53ED-4EC8-8AFF-A2306842F2D9}"/>
              </a:ext>
            </a:extLst>
          </p:cNvPr>
          <p:cNvCxnSpPr>
            <a:cxnSpLocks/>
          </p:cNvCxnSpPr>
          <p:nvPr/>
        </p:nvCxnSpPr>
        <p:spPr>
          <a:xfrm>
            <a:off x="6537020" y="2073410"/>
            <a:ext cx="14479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913CEF5-8438-4DE3-AED4-746E5F9FD89A}"/>
              </a:ext>
            </a:extLst>
          </p:cNvPr>
          <p:cNvCxnSpPr>
            <a:cxnSpLocks/>
          </p:cNvCxnSpPr>
          <p:nvPr/>
        </p:nvCxnSpPr>
        <p:spPr>
          <a:xfrm>
            <a:off x="6096000" y="3056668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EF1EBE-D327-4850-9D1E-AF4BFFCEAEC2}"/>
              </a:ext>
            </a:extLst>
          </p:cNvPr>
          <p:cNvSpPr/>
          <p:nvPr/>
        </p:nvSpPr>
        <p:spPr>
          <a:xfrm>
            <a:off x="5921315" y="1831903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endParaRPr lang="ko-KR" altLang="en-US" sz="3200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07AAE0C-A405-4B3F-8CA9-091AD18D929F}"/>
              </a:ext>
            </a:extLst>
          </p:cNvPr>
          <p:cNvCxnSpPr>
            <a:cxnSpLocks/>
          </p:cNvCxnSpPr>
          <p:nvPr/>
        </p:nvCxnSpPr>
        <p:spPr>
          <a:xfrm>
            <a:off x="4996303" y="4169752"/>
            <a:ext cx="13748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1B03825-D8E9-43BE-A247-E3F38716EF58}"/>
              </a:ext>
            </a:extLst>
          </p:cNvPr>
          <p:cNvSpPr/>
          <p:nvPr/>
        </p:nvSpPr>
        <p:spPr>
          <a:xfrm>
            <a:off x="5576501" y="2789240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497B0C-DB7E-4617-8207-5F8EA20E3302}"/>
              </a:ext>
            </a:extLst>
          </p:cNvPr>
          <p:cNvSpPr/>
          <p:nvPr/>
        </p:nvSpPr>
        <p:spPr>
          <a:xfrm>
            <a:off x="4450918" y="3953289"/>
            <a:ext cx="4154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35344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F59D1C-B3C9-4491-A74F-6D6817A86276}"/>
              </a:ext>
            </a:extLst>
          </p:cNvPr>
          <p:cNvSpPr/>
          <p:nvPr/>
        </p:nvSpPr>
        <p:spPr>
          <a:xfrm>
            <a:off x="4253988" y="832788"/>
            <a:ext cx="368402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오늘의 목표</a:t>
            </a:r>
            <a:endParaRPr lang="en-US" altLang="ko-KR" sz="54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5FF10C-08D4-4F5E-981F-EBB2F4036577}"/>
              </a:ext>
            </a:extLst>
          </p:cNvPr>
          <p:cNvSpPr/>
          <p:nvPr/>
        </p:nvSpPr>
        <p:spPr>
          <a:xfrm>
            <a:off x="2835331" y="2685415"/>
            <a:ext cx="6521336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 중 하나인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용어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종류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그리고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구현하는 방법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BC8AA8-B3CD-423A-BF20-3CD0A8035906}"/>
              </a:ext>
            </a:extLst>
          </p:cNvPr>
          <p:cNvSpPr/>
          <p:nvPr/>
        </p:nvSpPr>
        <p:spPr>
          <a:xfrm>
            <a:off x="4717256" y="5558187"/>
            <a:ext cx="2470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그래프와 유사합니다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2765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CABB4E6D-E3FB-4B1A-9C86-FCE5630175B6}"/>
              </a:ext>
            </a:extLst>
          </p:cNvPr>
          <p:cNvSpPr/>
          <p:nvPr/>
        </p:nvSpPr>
        <p:spPr>
          <a:xfrm>
            <a:off x="5757896" y="2005678"/>
            <a:ext cx="4600587" cy="2846643"/>
          </a:xfrm>
          <a:prstGeom prst="triangl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B1473CA-CE2C-42C2-83B3-A6AB39BFB024}"/>
              </a:ext>
            </a:extLst>
          </p:cNvPr>
          <p:cNvSpPr/>
          <p:nvPr/>
        </p:nvSpPr>
        <p:spPr>
          <a:xfrm>
            <a:off x="8673508" y="1604031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CA735C-BD08-443F-A4CA-382635532DBC}"/>
              </a:ext>
            </a:extLst>
          </p:cNvPr>
          <p:cNvSpPr/>
          <p:nvPr/>
        </p:nvSpPr>
        <p:spPr>
          <a:xfrm>
            <a:off x="7702103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C2C2ABF-1107-443E-ACB3-7FCB72E58D7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8309982" y="2211910"/>
            <a:ext cx="467821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97FDE6-369E-4CEF-85A9-9985C0129B39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9281387" y="2211910"/>
            <a:ext cx="401904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5E538A9-AA68-4CFD-B7D2-BE355092F358}"/>
              </a:ext>
            </a:extLst>
          </p:cNvPr>
          <p:cNvSpPr/>
          <p:nvPr/>
        </p:nvSpPr>
        <p:spPr>
          <a:xfrm>
            <a:off x="9578996" y="26618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20C454-1D09-4154-B47A-E99660E70315}"/>
              </a:ext>
            </a:extLst>
          </p:cNvPr>
          <p:cNvSpPr/>
          <p:nvPr/>
        </p:nvSpPr>
        <p:spPr>
          <a:xfrm>
            <a:off x="6548839" y="381366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46AC820-4459-4B46-A60B-192D3199A18D}"/>
              </a:ext>
            </a:extLst>
          </p:cNvPr>
          <p:cNvSpPr/>
          <p:nvPr/>
        </p:nvSpPr>
        <p:spPr>
          <a:xfrm>
            <a:off x="8673508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B5636FD-16A2-4725-A591-FE8EA808C519}"/>
              </a:ext>
            </a:extLst>
          </p:cNvPr>
          <p:cNvSpPr/>
          <p:nvPr/>
        </p:nvSpPr>
        <p:spPr>
          <a:xfrm>
            <a:off x="10540697" y="388959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4FF9F8-65C8-43E2-9FBE-1F6414A8CF41}"/>
              </a:ext>
            </a:extLst>
          </p:cNvPr>
          <p:cNvCxnSpPr>
            <a:cxnSpLocks/>
            <a:stCxn id="9" idx="7"/>
            <a:endCxn id="5" idx="3"/>
          </p:cNvCxnSpPr>
          <p:nvPr/>
        </p:nvCxnSpPr>
        <p:spPr>
          <a:xfrm flipV="1">
            <a:off x="7156718" y="3269720"/>
            <a:ext cx="649680" cy="6482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CE58520-61D5-4879-AD39-04CDF2F609BC}"/>
              </a:ext>
            </a:extLst>
          </p:cNvPr>
          <p:cNvCxnSpPr>
            <a:cxnSpLocks/>
            <a:stCxn id="10" idx="1"/>
            <a:endCxn id="5" idx="5"/>
          </p:cNvCxnSpPr>
          <p:nvPr/>
        </p:nvCxnSpPr>
        <p:spPr>
          <a:xfrm flipH="1" flipV="1">
            <a:off x="8309982" y="3269720"/>
            <a:ext cx="467821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DD1893-5697-4D5C-8B41-269A8E49900F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86875" y="3269720"/>
            <a:ext cx="458117" cy="7241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18FE07-A608-4EE9-9478-F1552AE812F3}"/>
              </a:ext>
            </a:extLst>
          </p:cNvPr>
          <p:cNvSpPr/>
          <p:nvPr/>
        </p:nvSpPr>
        <p:spPr>
          <a:xfrm>
            <a:off x="731822" y="1129996"/>
            <a:ext cx="36969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 트리 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(Sub tree)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FE440A9-FAFD-456A-AEE4-0C26C20FD563}"/>
              </a:ext>
            </a:extLst>
          </p:cNvPr>
          <p:cNvSpPr/>
          <p:nvPr/>
        </p:nvSpPr>
        <p:spPr>
          <a:xfrm>
            <a:off x="643826" y="2809010"/>
            <a:ext cx="401103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간단하게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1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 안에 존재하는 트리</a:t>
            </a:r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서브 트리라고 합니다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다음 파란색 삼각형 안에 있는 트리를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서브 트리라고 할 수 있습니다</a:t>
            </a:r>
            <a:r>
              <a:rPr lang="en-US" altLang="ko-KR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87054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797397" y="2551837"/>
            <a:ext cx="8597225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 중에서도 </a:t>
            </a:r>
            <a:r>
              <a:rPr lang="ko-KR" altLang="en-US" sz="4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자주 사용되는</a:t>
            </a:r>
            <a:endParaRPr lang="en-US" altLang="ko-KR" sz="44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이진 트리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대하여 알아봅시다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5702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493694" y="1030164"/>
            <a:ext cx="55227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이진 트리 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(binary tree)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2C0F0A9-D8D8-4D1B-A121-48D3C47E864B}"/>
              </a:ext>
            </a:extLst>
          </p:cNvPr>
          <p:cNvSpPr/>
          <p:nvPr/>
        </p:nvSpPr>
        <p:spPr>
          <a:xfrm>
            <a:off x="1542510" y="3013989"/>
            <a:ext cx="910698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간단하게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각 정점이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최대 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개의 자식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가질 수 있는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이진 트리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에도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완전 이진 트리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포화 이진 트리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 이진 트리 등 다양한 종류가 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6140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409035" y="1051105"/>
            <a:ext cx="91821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완전 이진 트리 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(complete binary tree)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2C0F0A9-D8D8-4D1B-A121-48D3C47E864B}"/>
              </a:ext>
            </a:extLst>
          </p:cNvPr>
          <p:cNvSpPr/>
          <p:nvPr/>
        </p:nvSpPr>
        <p:spPr>
          <a:xfrm>
            <a:off x="409035" y="3265275"/>
            <a:ext cx="544411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 레벨을 제외하고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모든 정점의 자식 정점이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개인 트리입니다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 레벨의 정점은 </a:t>
            </a:r>
            <a:endParaRPr lang="en-US" altLang="ko-KR" sz="24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왼쪽부터 채워져야 합니다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ko-KR" altLang="en-US" sz="2400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1E825FF-0E23-4960-9D50-D8A7508746B2}"/>
              </a:ext>
            </a:extLst>
          </p:cNvPr>
          <p:cNvSpPr/>
          <p:nvPr/>
        </p:nvSpPr>
        <p:spPr>
          <a:xfrm>
            <a:off x="8344276" y="2050804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9E4F1CE-D0E5-4EAA-BFEA-CFC99863A2B3}"/>
              </a:ext>
            </a:extLst>
          </p:cNvPr>
          <p:cNvSpPr/>
          <p:nvPr/>
        </p:nvSpPr>
        <p:spPr>
          <a:xfrm>
            <a:off x="7191211" y="311704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152D8ED-188A-4E7F-AF12-B4B5444E406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7799090" y="265868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3F36F0F-C449-43A8-95BC-968C85844AB0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8952155" y="265868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374D6D03-929C-466B-A088-A74AF4E65C5F}"/>
              </a:ext>
            </a:extLst>
          </p:cNvPr>
          <p:cNvSpPr/>
          <p:nvPr/>
        </p:nvSpPr>
        <p:spPr>
          <a:xfrm>
            <a:off x="9509194" y="309753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AB9A3BD-0C9E-4533-A6D5-B9EF74F0F2EC}"/>
              </a:ext>
            </a:extLst>
          </p:cNvPr>
          <p:cNvSpPr/>
          <p:nvPr/>
        </p:nvSpPr>
        <p:spPr>
          <a:xfrm>
            <a:off x="6560998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7C28B64-231E-4EB7-8AC4-E59C80F5FFDE}"/>
              </a:ext>
            </a:extLst>
          </p:cNvPr>
          <p:cNvSpPr/>
          <p:nvPr/>
        </p:nvSpPr>
        <p:spPr>
          <a:xfrm>
            <a:off x="7766046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497C60D-F30E-40FB-95EB-E24F7A04A9BA}"/>
              </a:ext>
            </a:extLst>
          </p:cNvPr>
          <p:cNvCxnSpPr>
            <a:cxnSpLocks/>
            <a:stCxn id="9" idx="0"/>
            <a:endCxn id="5" idx="3"/>
          </p:cNvCxnSpPr>
          <p:nvPr/>
        </p:nvCxnSpPr>
        <p:spPr>
          <a:xfrm flipV="1">
            <a:off x="6917085" y="372492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CC0E830-83C6-4766-AB65-AF501FB84A23}"/>
              </a:ext>
            </a:extLst>
          </p:cNvPr>
          <p:cNvCxnSpPr>
            <a:cxnSpLocks/>
            <a:stCxn id="10" idx="0"/>
            <a:endCxn id="5" idx="5"/>
          </p:cNvCxnSpPr>
          <p:nvPr/>
        </p:nvCxnSpPr>
        <p:spPr>
          <a:xfrm flipH="1" flipV="1">
            <a:off x="7799090" y="372492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A78D36E-6333-42E7-B407-217D13248DC1}"/>
              </a:ext>
            </a:extLst>
          </p:cNvPr>
          <p:cNvCxnSpPr>
            <a:cxnSpLocks/>
            <a:endCxn id="8" idx="4"/>
          </p:cNvCxnSpPr>
          <p:nvPr/>
        </p:nvCxnSpPr>
        <p:spPr>
          <a:xfrm flipV="1">
            <a:off x="9409246" y="3809706"/>
            <a:ext cx="456035" cy="8111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2727894E-77C2-4A22-B605-C4C42950DF8B}"/>
              </a:ext>
            </a:extLst>
          </p:cNvPr>
          <p:cNvSpPr/>
          <p:nvPr/>
        </p:nvSpPr>
        <p:spPr>
          <a:xfrm>
            <a:off x="8975064" y="451656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88365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409035" y="1051105"/>
            <a:ext cx="91821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완전 이진 트리 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(complete binary tree)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2C0F0A9-D8D8-4D1B-A121-48D3C47E864B}"/>
              </a:ext>
            </a:extLst>
          </p:cNvPr>
          <p:cNvSpPr/>
          <p:nvPr/>
        </p:nvSpPr>
        <p:spPr>
          <a:xfrm>
            <a:off x="548638" y="3429000"/>
            <a:ext cx="34916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트리는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완전 이진 트리가 아닙니다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sz="2400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1E825FF-0E23-4960-9D50-D8A7508746B2}"/>
              </a:ext>
            </a:extLst>
          </p:cNvPr>
          <p:cNvSpPr/>
          <p:nvPr/>
        </p:nvSpPr>
        <p:spPr>
          <a:xfrm>
            <a:off x="8344276" y="2050804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9E4F1CE-D0E5-4EAA-BFEA-CFC99863A2B3}"/>
              </a:ext>
            </a:extLst>
          </p:cNvPr>
          <p:cNvSpPr/>
          <p:nvPr/>
        </p:nvSpPr>
        <p:spPr>
          <a:xfrm>
            <a:off x="7191211" y="311704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152D8ED-188A-4E7F-AF12-B4B5444E406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7799090" y="265868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3F36F0F-C449-43A8-95BC-968C85844AB0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8952155" y="265868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374D6D03-929C-466B-A088-A74AF4E65C5F}"/>
              </a:ext>
            </a:extLst>
          </p:cNvPr>
          <p:cNvSpPr/>
          <p:nvPr/>
        </p:nvSpPr>
        <p:spPr>
          <a:xfrm>
            <a:off x="9509194" y="309753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AB9A3BD-0C9E-4533-A6D5-B9EF74F0F2EC}"/>
              </a:ext>
            </a:extLst>
          </p:cNvPr>
          <p:cNvSpPr/>
          <p:nvPr/>
        </p:nvSpPr>
        <p:spPr>
          <a:xfrm>
            <a:off x="6560998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7C28B64-231E-4EB7-8AC4-E59C80F5FFDE}"/>
              </a:ext>
            </a:extLst>
          </p:cNvPr>
          <p:cNvSpPr/>
          <p:nvPr/>
        </p:nvSpPr>
        <p:spPr>
          <a:xfrm>
            <a:off x="7766046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497C60D-F30E-40FB-95EB-E24F7A04A9BA}"/>
              </a:ext>
            </a:extLst>
          </p:cNvPr>
          <p:cNvCxnSpPr>
            <a:cxnSpLocks/>
            <a:stCxn id="9" idx="0"/>
            <a:endCxn id="5" idx="3"/>
          </p:cNvCxnSpPr>
          <p:nvPr/>
        </p:nvCxnSpPr>
        <p:spPr>
          <a:xfrm flipV="1">
            <a:off x="6917085" y="372492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CC0E830-83C6-4766-AB65-AF501FB84A23}"/>
              </a:ext>
            </a:extLst>
          </p:cNvPr>
          <p:cNvCxnSpPr>
            <a:cxnSpLocks/>
            <a:stCxn id="10" idx="0"/>
            <a:endCxn id="5" idx="5"/>
          </p:cNvCxnSpPr>
          <p:nvPr/>
        </p:nvCxnSpPr>
        <p:spPr>
          <a:xfrm flipH="1" flipV="1">
            <a:off x="7799090" y="372492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A78D36E-6333-42E7-B407-217D13248DC1}"/>
              </a:ext>
            </a:extLst>
          </p:cNvPr>
          <p:cNvCxnSpPr>
            <a:cxnSpLocks/>
            <a:endCxn id="8" idx="4"/>
          </p:cNvCxnSpPr>
          <p:nvPr/>
        </p:nvCxnSpPr>
        <p:spPr>
          <a:xfrm flipH="1" flipV="1">
            <a:off x="9865281" y="3809706"/>
            <a:ext cx="535284" cy="797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2727894E-77C2-4A22-B605-C4C42950DF8B}"/>
              </a:ext>
            </a:extLst>
          </p:cNvPr>
          <p:cNvSpPr/>
          <p:nvPr/>
        </p:nvSpPr>
        <p:spPr>
          <a:xfrm>
            <a:off x="10044478" y="449209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2846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680327" y="1051105"/>
            <a:ext cx="86396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포화 이진 트리 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(perfect binary tree)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2C0F0A9-D8D8-4D1B-A121-48D3C47E864B}"/>
              </a:ext>
            </a:extLst>
          </p:cNvPr>
          <p:cNvSpPr/>
          <p:nvPr/>
        </p:nvSpPr>
        <p:spPr>
          <a:xfrm>
            <a:off x="409035" y="3265275"/>
            <a:ext cx="5453737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 레벨을 제외하고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모든 정점의 자식 정점이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개인 트리입니다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 모든 단말 정점의 레벨이 같습니다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포화 이진 트리는 완전 이진 트리에 포함됩니다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sz="2400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1E825FF-0E23-4960-9D50-D8A7508746B2}"/>
              </a:ext>
            </a:extLst>
          </p:cNvPr>
          <p:cNvSpPr/>
          <p:nvPr/>
        </p:nvSpPr>
        <p:spPr>
          <a:xfrm>
            <a:off x="8344276" y="2050804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9E4F1CE-D0E5-4EAA-BFEA-CFC99863A2B3}"/>
              </a:ext>
            </a:extLst>
          </p:cNvPr>
          <p:cNvSpPr/>
          <p:nvPr/>
        </p:nvSpPr>
        <p:spPr>
          <a:xfrm>
            <a:off x="7191211" y="311704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152D8ED-188A-4E7F-AF12-B4B5444E406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7799090" y="265868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3F36F0F-C449-43A8-95BC-968C85844AB0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8952155" y="265868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374D6D03-929C-466B-A088-A74AF4E65C5F}"/>
              </a:ext>
            </a:extLst>
          </p:cNvPr>
          <p:cNvSpPr/>
          <p:nvPr/>
        </p:nvSpPr>
        <p:spPr>
          <a:xfrm>
            <a:off x="9509194" y="309753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AB9A3BD-0C9E-4533-A6D5-B9EF74F0F2EC}"/>
              </a:ext>
            </a:extLst>
          </p:cNvPr>
          <p:cNvSpPr/>
          <p:nvPr/>
        </p:nvSpPr>
        <p:spPr>
          <a:xfrm>
            <a:off x="6560998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7C28B64-231E-4EB7-8AC4-E59C80F5FFDE}"/>
              </a:ext>
            </a:extLst>
          </p:cNvPr>
          <p:cNvSpPr/>
          <p:nvPr/>
        </p:nvSpPr>
        <p:spPr>
          <a:xfrm>
            <a:off x="7766046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A091C5A-5B52-4ACE-B573-45076C6F9E18}"/>
              </a:ext>
            </a:extLst>
          </p:cNvPr>
          <p:cNvSpPr/>
          <p:nvPr/>
        </p:nvSpPr>
        <p:spPr>
          <a:xfrm>
            <a:off x="10346854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497C60D-F30E-40FB-95EB-E24F7A04A9BA}"/>
              </a:ext>
            </a:extLst>
          </p:cNvPr>
          <p:cNvCxnSpPr>
            <a:cxnSpLocks/>
            <a:stCxn id="9" idx="0"/>
            <a:endCxn id="5" idx="3"/>
          </p:cNvCxnSpPr>
          <p:nvPr/>
        </p:nvCxnSpPr>
        <p:spPr>
          <a:xfrm flipV="1">
            <a:off x="6917085" y="372492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CC0E830-83C6-4766-AB65-AF501FB84A23}"/>
              </a:ext>
            </a:extLst>
          </p:cNvPr>
          <p:cNvCxnSpPr>
            <a:cxnSpLocks/>
            <a:stCxn id="10" idx="0"/>
            <a:endCxn id="5" idx="5"/>
          </p:cNvCxnSpPr>
          <p:nvPr/>
        </p:nvCxnSpPr>
        <p:spPr>
          <a:xfrm flipH="1" flipV="1">
            <a:off x="7799090" y="372492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466EC4-DF34-4274-8DC3-639543BA5A16}"/>
              </a:ext>
            </a:extLst>
          </p:cNvPr>
          <p:cNvCxnSpPr>
            <a:cxnSpLocks/>
            <a:stCxn id="8" idx="5"/>
            <a:endCxn id="11" idx="1"/>
          </p:cNvCxnSpPr>
          <p:nvPr/>
        </p:nvCxnSpPr>
        <p:spPr>
          <a:xfrm>
            <a:off x="10117073" y="370541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36CB8C-DF99-4D89-A050-F4CACD106B52}"/>
              </a:ext>
            </a:extLst>
          </p:cNvPr>
          <p:cNvCxnSpPr>
            <a:cxnSpLocks/>
            <a:stCxn id="8" idx="3"/>
            <a:endCxn id="23" idx="0"/>
          </p:cNvCxnSpPr>
          <p:nvPr/>
        </p:nvCxnSpPr>
        <p:spPr>
          <a:xfrm flipH="1">
            <a:off x="9412537" y="370541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id="{71070208-23CB-478F-9A6D-88E105AF8133}"/>
              </a:ext>
            </a:extLst>
          </p:cNvPr>
          <p:cNvSpPr/>
          <p:nvPr/>
        </p:nvSpPr>
        <p:spPr>
          <a:xfrm>
            <a:off x="9056450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54614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382732" y="1051105"/>
            <a:ext cx="723480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 이진 트리 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(Full binary tree)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1E825FF-0E23-4960-9D50-D8A7508746B2}"/>
              </a:ext>
            </a:extLst>
          </p:cNvPr>
          <p:cNvSpPr/>
          <p:nvPr/>
        </p:nvSpPr>
        <p:spPr>
          <a:xfrm>
            <a:off x="8344276" y="2050804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9E4F1CE-D0E5-4EAA-BFEA-CFC99863A2B3}"/>
              </a:ext>
            </a:extLst>
          </p:cNvPr>
          <p:cNvSpPr/>
          <p:nvPr/>
        </p:nvSpPr>
        <p:spPr>
          <a:xfrm>
            <a:off x="7191211" y="311704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152D8ED-188A-4E7F-AF12-B4B5444E4066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7799090" y="265868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3F36F0F-C449-43A8-95BC-968C85844AB0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8952155" y="265868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374D6D03-929C-466B-A088-A74AF4E65C5F}"/>
              </a:ext>
            </a:extLst>
          </p:cNvPr>
          <p:cNvSpPr/>
          <p:nvPr/>
        </p:nvSpPr>
        <p:spPr>
          <a:xfrm>
            <a:off x="9509194" y="309753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AB9A3BD-0C9E-4533-A6D5-B9EF74F0F2EC}"/>
              </a:ext>
            </a:extLst>
          </p:cNvPr>
          <p:cNvSpPr/>
          <p:nvPr/>
        </p:nvSpPr>
        <p:spPr>
          <a:xfrm>
            <a:off x="6560998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7C28B64-231E-4EB7-8AC4-E59C80F5FFDE}"/>
              </a:ext>
            </a:extLst>
          </p:cNvPr>
          <p:cNvSpPr/>
          <p:nvPr/>
        </p:nvSpPr>
        <p:spPr>
          <a:xfrm>
            <a:off x="7766046" y="446560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497C60D-F30E-40FB-95EB-E24F7A04A9BA}"/>
              </a:ext>
            </a:extLst>
          </p:cNvPr>
          <p:cNvCxnSpPr>
            <a:cxnSpLocks/>
            <a:stCxn id="9" idx="0"/>
            <a:endCxn id="5" idx="3"/>
          </p:cNvCxnSpPr>
          <p:nvPr/>
        </p:nvCxnSpPr>
        <p:spPr>
          <a:xfrm flipV="1">
            <a:off x="6917085" y="372492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CC0E830-83C6-4766-AB65-AF501FB84A23}"/>
              </a:ext>
            </a:extLst>
          </p:cNvPr>
          <p:cNvCxnSpPr>
            <a:cxnSpLocks/>
            <a:stCxn id="10" idx="0"/>
            <a:endCxn id="5" idx="5"/>
          </p:cNvCxnSpPr>
          <p:nvPr/>
        </p:nvCxnSpPr>
        <p:spPr>
          <a:xfrm flipH="1" flipV="1">
            <a:off x="7799090" y="372492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5F16D3B-C1B9-4D16-AE5A-81A0D5C0E193}"/>
              </a:ext>
            </a:extLst>
          </p:cNvPr>
          <p:cNvSpPr/>
          <p:nvPr/>
        </p:nvSpPr>
        <p:spPr>
          <a:xfrm>
            <a:off x="409035" y="3265275"/>
            <a:ext cx="553709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 레벨을 제외하고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모든 정점의 자식 정점이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개인 트리입니다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1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개의 자식을 가지는 정점이 없습니다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612992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3379563" y="2551837"/>
            <a:ext cx="5432898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그렇다면 트리는 어떻게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구현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할 수 있을까요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31377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726135" y="904521"/>
            <a:ext cx="3047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구현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FEAF1CC-F1C1-41F2-8388-2DFC29561315}"/>
              </a:ext>
            </a:extLst>
          </p:cNvPr>
          <p:cNvSpPr/>
          <p:nvPr/>
        </p:nvSpPr>
        <p:spPr>
          <a:xfrm>
            <a:off x="2879414" y="2951946"/>
            <a:ext cx="6433171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트리는 그래프의 일종이기 때문에 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그래프와 같은 방식으로 구현할 수 있습니다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 등등 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40263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726135" y="904521"/>
            <a:ext cx="3047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구현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FEAF1CC-F1C1-41F2-8388-2DFC29561315}"/>
              </a:ext>
            </a:extLst>
          </p:cNvPr>
          <p:cNvSpPr/>
          <p:nvPr/>
        </p:nvSpPr>
        <p:spPr>
          <a:xfrm>
            <a:off x="2851368" y="2951946"/>
            <a:ext cx="64892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하지만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트리만의 방법도 있습니다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926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64354" y="2532636"/>
            <a:ext cx="2863283" cy="326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나은 개발자가 되는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8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가지 방법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번역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</a:t>
            </a:r>
            <a:r>
              <a:rPr lang="ko-KR" altLang="en-US" sz="1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쩌는</a:t>
            </a:r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 프로그래머 되기”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가볍게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42931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726135" y="904521"/>
            <a:ext cx="3047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구현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FEAF1CC-F1C1-41F2-8388-2DFC29561315}"/>
              </a:ext>
            </a:extLst>
          </p:cNvPr>
          <p:cNvSpPr/>
          <p:nvPr/>
        </p:nvSpPr>
        <p:spPr>
          <a:xfrm>
            <a:off x="588315" y="2275231"/>
            <a:ext cx="426068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첫 번째로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각 정점의 부모를 배열에 저장하는 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방법이 있습니다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정점에는 임의의 값을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사용하면 됩니다</a:t>
            </a:r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C76413F-7AA2-4930-928F-5C72D034E419}"/>
              </a:ext>
            </a:extLst>
          </p:cNvPr>
          <p:cNvSpPr/>
          <p:nvPr/>
        </p:nvSpPr>
        <p:spPr>
          <a:xfrm>
            <a:off x="7792844" y="710615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A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F6DA135-E8E5-4E23-BD23-AE61AD8ADF93}"/>
              </a:ext>
            </a:extLst>
          </p:cNvPr>
          <p:cNvSpPr/>
          <p:nvPr/>
        </p:nvSpPr>
        <p:spPr>
          <a:xfrm>
            <a:off x="6639779" y="1776857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B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29B5F7D-1946-42D1-976C-17602E581BDE}"/>
              </a:ext>
            </a:extLst>
          </p:cNvPr>
          <p:cNvCxnSpPr>
            <a:stCxn id="5" idx="7"/>
            <a:endCxn id="4" idx="3"/>
          </p:cNvCxnSpPr>
          <p:nvPr/>
        </p:nvCxnSpPr>
        <p:spPr>
          <a:xfrm flipV="1">
            <a:off x="7247658" y="1318494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2161F89-D19E-46F4-98A9-48AF54ED3550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8400723" y="1318494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08CFB0EE-18A5-414B-9193-DE1C37AB2A27}"/>
              </a:ext>
            </a:extLst>
          </p:cNvPr>
          <p:cNvSpPr/>
          <p:nvPr/>
        </p:nvSpPr>
        <p:spPr>
          <a:xfrm>
            <a:off x="8957762" y="175734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8D23A4A-E3AB-428D-9209-34D603B1D7B2}"/>
              </a:ext>
            </a:extLst>
          </p:cNvPr>
          <p:cNvSpPr/>
          <p:nvPr/>
        </p:nvSpPr>
        <p:spPr>
          <a:xfrm>
            <a:off x="6009566" y="312541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D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C05B310-9577-447E-8FF7-CD2260E8F34E}"/>
              </a:ext>
            </a:extLst>
          </p:cNvPr>
          <p:cNvSpPr/>
          <p:nvPr/>
        </p:nvSpPr>
        <p:spPr>
          <a:xfrm>
            <a:off x="7214614" y="312541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2A5FE7C-656B-4314-914C-F660B686C042}"/>
              </a:ext>
            </a:extLst>
          </p:cNvPr>
          <p:cNvCxnSpPr>
            <a:cxnSpLocks/>
            <a:stCxn id="9" idx="0"/>
            <a:endCxn id="5" idx="3"/>
          </p:cNvCxnSpPr>
          <p:nvPr/>
        </p:nvCxnSpPr>
        <p:spPr>
          <a:xfrm flipV="1">
            <a:off x="6365653" y="2384736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A2F9E6-E8B6-4884-A365-444C8696898D}"/>
              </a:ext>
            </a:extLst>
          </p:cNvPr>
          <p:cNvCxnSpPr>
            <a:cxnSpLocks/>
            <a:stCxn id="10" idx="0"/>
            <a:endCxn id="5" idx="5"/>
          </p:cNvCxnSpPr>
          <p:nvPr/>
        </p:nvCxnSpPr>
        <p:spPr>
          <a:xfrm flipH="1" flipV="1">
            <a:off x="7247658" y="2384736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CC9E4A8-5C14-480B-8F53-99F1418E19EF}"/>
              </a:ext>
            </a:extLst>
          </p:cNvPr>
          <p:cNvCxnSpPr>
            <a:cxnSpLocks/>
            <a:stCxn id="14" idx="0"/>
            <a:endCxn id="8" idx="4"/>
          </p:cNvCxnSpPr>
          <p:nvPr/>
        </p:nvCxnSpPr>
        <p:spPr>
          <a:xfrm flipV="1">
            <a:off x="8974147" y="2469517"/>
            <a:ext cx="339702" cy="6995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C8CADDF4-85D7-4C98-8B4A-C50A5F19562C}"/>
              </a:ext>
            </a:extLst>
          </p:cNvPr>
          <p:cNvSpPr/>
          <p:nvPr/>
        </p:nvSpPr>
        <p:spPr>
          <a:xfrm>
            <a:off x="8618060" y="31690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F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61EABA7D-1B47-4523-860D-544D197F1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076383"/>
              </p:ext>
            </p:extLst>
          </p:nvPr>
        </p:nvGraphicFramePr>
        <p:xfrm>
          <a:off x="2624272" y="5221959"/>
          <a:ext cx="4890935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8705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3527506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77689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726135" y="904521"/>
            <a:ext cx="3047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구현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FEAF1CC-F1C1-41F2-8388-2DFC29561315}"/>
              </a:ext>
            </a:extLst>
          </p:cNvPr>
          <p:cNvSpPr/>
          <p:nvPr/>
        </p:nvSpPr>
        <p:spPr>
          <a:xfrm>
            <a:off x="588315" y="2275231"/>
            <a:ext cx="4260686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번째로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완전 이진 트리의 경우 배열로도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표현할 수 있습니다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 부모 정점이 </a:t>
            </a:r>
            <a:r>
              <a:rPr lang="en-US" altLang="ko-KR" sz="2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라면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자식은 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2*i+1, 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자식은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2*i+2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왜냐하면 완전 이진 트리의 자식은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왼쪽부터 채워 지기 때문입니다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just"/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61EABA7D-1B47-4523-860D-544D197F1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444720"/>
              </p:ext>
            </p:extLst>
          </p:nvPr>
        </p:nvGraphicFramePr>
        <p:xfrm>
          <a:off x="2840657" y="5173746"/>
          <a:ext cx="4890935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8705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3527506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6" name="타원 15">
            <a:extLst>
              <a:ext uri="{FF2B5EF4-FFF2-40B4-BE49-F238E27FC236}">
                <a16:creationId xmlns:a16="http://schemas.microsoft.com/office/drawing/2014/main" id="{88B66627-707A-425F-A074-EE45DB6EDF14}"/>
              </a:ext>
            </a:extLst>
          </p:cNvPr>
          <p:cNvSpPr/>
          <p:nvPr/>
        </p:nvSpPr>
        <p:spPr>
          <a:xfrm>
            <a:off x="7792844" y="710615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A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8E82BF2-EBE0-4CD3-B8A6-277EEAFA26E2}"/>
              </a:ext>
            </a:extLst>
          </p:cNvPr>
          <p:cNvSpPr/>
          <p:nvPr/>
        </p:nvSpPr>
        <p:spPr>
          <a:xfrm>
            <a:off x="6639779" y="1776857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B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B0C5CE-8EAD-4D39-B4B3-0D4FC85DC29E}"/>
              </a:ext>
            </a:extLst>
          </p:cNvPr>
          <p:cNvCxnSpPr>
            <a:stCxn id="17" idx="7"/>
            <a:endCxn id="16" idx="3"/>
          </p:cNvCxnSpPr>
          <p:nvPr/>
        </p:nvCxnSpPr>
        <p:spPr>
          <a:xfrm flipV="1">
            <a:off x="7247658" y="1318494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DA65315-8E5B-49CA-9F6E-CC4EC6EBFE3E}"/>
              </a:ext>
            </a:extLst>
          </p:cNvPr>
          <p:cNvCxnSpPr>
            <a:cxnSpLocks/>
            <a:stCxn id="16" idx="5"/>
            <a:endCxn id="20" idx="1"/>
          </p:cNvCxnSpPr>
          <p:nvPr/>
        </p:nvCxnSpPr>
        <p:spPr>
          <a:xfrm>
            <a:off x="8400723" y="1318494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FAD58715-6946-474E-A561-5FB5A59342BE}"/>
              </a:ext>
            </a:extLst>
          </p:cNvPr>
          <p:cNvSpPr/>
          <p:nvPr/>
        </p:nvSpPr>
        <p:spPr>
          <a:xfrm>
            <a:off x="8957762" y="175734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03C95D3B-61B1-43A9-AB58-47F0FABE1097}"/>
              </a:ext>
            </a:extLst>
          </p:cNvPr>
          <p:cNvSpPr/>
          <p:nvPr/>
        </p:nvSpPr>
        <p:spPr>
          <a:xfrm>
            <a:off x="6009566" y="312541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D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4B9948B-338D-4CB6-8C35-ABEC41D36485}"/>
              </a:ext>
            </a:extLst>
          </p:cNvPr>
          <p:cNvSpPr/>
          <p:nvPr/>
        </p:nvSpPr>
        <p:spPr>
          <a:xfrm>
            <a:off x="7214614" y="3125415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A9A5F72-8417-4AB5-BD40-EA492D8D6BCF}"/>
              </a:ext>
            </a:extLst>
          </p:cNvPr>
          <p:cNvCxnSpPr>
            <a:cxnSpLocks/>
            <a:stCxn id="21" idx="0"/>
            <a:endCxn id="17" idx="3"/>
          </p:cNvCxnSpPr>
          <p:nvPr/>
        </p:nvCxnSpPr>
        <p:spPr>
          <a:xfrm flipV="1">
            <a:off x="6365653" y="2384736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298055A-9C98-412D-825A-A515F1AB6472}"/>
              </a:ext>
            </a:extLst>
          </p:cNvPr>
          <p:cNvCxnSpPr>
            <a:cxnSpLocks/>
            <a:stCxn id="22" idx="0"/>
            <a:endCxn id="17" idx="5"/>
          </p:cNvCxnSpPr>
          <p:nvPr/>
        </p:nvCxnSpPr>
        <p:spPr>
          <a:xfrm flipH="1" flipV="1">
            <a:off x="7247658" y="2384736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84C1A4A-4B56-4572-89CF-C0933F7DF986}"/>
              </a:ext>
            </a:extLst>
          </p:cNvPr>
          <p:cNvCxnSpPr>
            <a:cxnSpLocks/>
            <a:stCxn id="26" idx="0"/>
            <a:endCxn id="20" idx="4"/>
          </p:cNvCxnSpPr>
          <p:nvPr/>
        </p:nvCxnSpPr>
        <p:spPr>
          <a:xfrm flipV="1">
            <a:off x="8974147" y="2469517"/>
            <a:ext cx="339702" cy="6995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5D09E5EB-1DBB-46A0-A750-AEFBB15B1F57}"/>
              </a:ext>
            </a:extLst>
          </p:cNvPr>
          <p:cNvSpPr/>
          <p:nvPr/>
        </p:nvSpPr>
        <p:spPr>
          <a:xfrm>
            <a:off x="8618060" y="3169041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F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08052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726135" y="904521"/>
            <a:ext cx="3047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구현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FEAF1CC-F1C1-41F2-8388-2DFC29561315}"/>
              </a:ext>
            </a:extLst>
          </p:cNvPr>
          <p:cNvSpPr/>
          <p:nvPr/>
        </p:nvSpPr>
        <p:spPr>
          <a:xfrm>
            <a:off x="1328344" y="2603232"/>
            <a:ext cx="426068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마지막으로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이진 트리의 경우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구조체 또는 클래스를 이용하여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직관적으로 표현하는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방법도 있습니다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just"/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코드가 직관적이라는 장점이 있습니다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just"/>
            <a:endParaRPr lang="en-US" altLang="ko-KR" sz="1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7435368-E750-4173-A9F6-778790CE32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14" t="19073" r="21675" b="19585"/>
          <a:stretch/>
        </p:blipFill>
        <p:spPr>
          <a:xfrm>
            <a:off x="7570295" y="1600199"/>
            <a:ext cx="2833995" cy="365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459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188793" y="2532636"/>
            <a:ext cx="5814413" cy="31085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구조체란 무엇인가요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“알아 두면 매우 유용합니다</a:t>
            </a:r>
            <a:r>
              <a:rPr lang="en-US" altLang="ko-KR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!</a:t>
            </a:r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”</a:t>
            </a:r>
            <a:endParaRPr lang="en-US" altLang="ko-KR" sz="1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구조체란 하나 이상의 변수를 그룹 지어서 새로운 자료형을 정의하는 것</a:t>
            </a:r>
            <a:r>
              <a:rPr lang="en-US" altLang="ko-KR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”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가볍게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6832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3069382" y="2551837"/>
            <a:ext cx="6053260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이제 이진 트리를 어떻게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순회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하는지 알아봅시다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3912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3816384" y="2551837"/>
            <a:ext cx="455926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그전에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sz="4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순회란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무엇일까요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972756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922147" y="2055448"/>
            <a:ext cx="10347705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순회란</a:t>
            </a:r>
            <a:r>
              <a:rPr lang="en-US" altLang="ko-KR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각각의 정점을 </a:t>
            </a:r>
            <a:r>
              <a:rPr lang="ko-KR" altLang="en-US" sz="4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정확히 한번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체계적인 방법으로 방문하는 과정을 말합니다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5F2101-A378-4C8C-AAB9-F93BC7C1BA7D}"/>
              </a:ext>
            </a:extLst>
          </p:cNvPr>
          <p:cNvSpPr/>
          <p:nvPr/>
        </p:nvSpPr>
        <p:spPr>
          <a:xfrm>
            <a:off x="3640839" y="5854910"/>
            <a:ext cx="49103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앞서 배운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DFS/BFS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도 그래프 순회의 일종입니다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31319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810657" y="757937"/>
            <a:ext cx="28087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60CA00-D7AD-4CAD-BFBD-C732826F719A}"/>
              </a:ext>
            </a:extLst>
          </p:cNvPr>
          <p:cNvSpPr/>
          <p:nvPr/>
        </p:nvSpPr>
        <p:spPr>
          <a:xfrm>
            <a:off x="3087004" y="2197310"/>
            <a:ext cx="601799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대표적으로 세가지 방법이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전위 순회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In-order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중위 순회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Post-order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후위 순회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638459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810657" y="757937"/>
            <a:ext cx="28087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60CA00-D7AD-4CAD-BFBD-C732826F719A}"/>
              </a:ext>
            </a:extLst>
          </p:cNvPr>
          <p:cNvSpPr/>
          <p:nvPr/>
        </p:nvSpPr>
        <p:spPr>
          <a:xfrm>
            <a:off x="2432176" y="2037412"/>
            <a:ext cx="7327647" cy="40626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어렵지 않습니다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어떤 정점을 먼저 순회할지 정하는 것입니다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전위 순회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In-order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중위 순회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Post-order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후위 순회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0789536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810657" y="757937"/>
            <a:ext cx="28087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60CA00-D7AD-4CAD-BFBD-C732826F719A}"/>
              </a:ext>
            </a:extLst>
          </p:cNvPr>
          <p:cNvSpPr/>
          <p:nvPr/>
        </p:nvSpPr>
        <p:spPr>
          <a:xfrm>
            <a:off x="3481374" y="1701720"/>
            <a:ext cx="5229252" cy="4185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전위 순회 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accent4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가지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In-order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중위 순회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가지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sz="2400" dirty="0">
                <a:solidFill>
                  <a:schemeClr val="accent4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Post-order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후위 순회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가지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sz="2400" dirty="0">
                <a:solidFill>
                  <a:schemeClr val="accent4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</a:t>
            </a:r>
            <a:endParaRPr lang="ko-KR" altLang="en-US" sz="2400" dirty="0">
              <a:solidFill>
                <a:schemeClr val="accent4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5AE7E3-997B-4F82-94DB-ACB69562AC6C}"/>
              </a:ext>
            </a:extLst>
          </p:cNvPr>
          <p:cNvSpPr/>
          <p:nvPr/>
        </p:nvSpPr>
        <p:spPr>
          <a:xfrm>
            <a:off x="6177660" y="1527378"/>
            <a:ext cx="5455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정점을 언제 방문하는지 주목해주세요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45897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929654" y="2817598"/>
            <a:ext cx="2332690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endParaRPr lang="en-US" altLang="ko-KR" sz="9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Tree</a:t>
            </a:r>
          </a:p>
          <a:p>
            <a:pPr algn="ctr"/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E2B364-59C5-4F91-B7EF-477E4CB6FAA2}"/>
              </a:ext>
            </a:extLst>
          </p:cNvPr>
          <p:cNvSpPr/>
          <p:nvPr/>
        </p:nvSpPr>
        <p:spPr>
          <a:xfrm>
            <a:off x="5737018" y="2429093"/>
            <a:ext cx="717964" cy="124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8189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810657" y="757937"/>
            <a:ext cx="28087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60CA00-D7AD-4CAD-BFBD-C732826F719A}"/>
              </a:ext>
            </a:extLst>
          </p:cNvPr>
          <p:cNvSpPr/>
          <p:nvPr/>
        </p:nvSpPr>
        <p:spPr>
          <a:xfrm>
            <a:off x="2881659" y="2406716"/>
            <a:ext cx="6428683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전위 순회를 예시로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좀 더 자세히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이것만 이해해도 다른 순회는 식은 죽 먹기입니다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166976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1974504" y="5095811"/>
            <a:ext cx="771403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트리를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순회해봅시다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 현재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가지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 순이라는 것을 기억해주세요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정점을 순서대로 기록하겠습니다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85255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790741" y="5095811"/>
            <a:ext cx="408156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가장 먼저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 순회를 시작하겠습니다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9693B35-1DA6-4386-A6AE-48D92069E69A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03776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4091310" y="5095811"/>
            <a:ext cx="3480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왼쪽 가지를 순회하겠습니다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5FE67567-D3AA-4082-83D0-D90C393802EA}"/>
              </a:ext>
            </a:extLst>
          </p:cNvPr>
          <p:cNvSpPr/>
          <p:nvPr/>
        </p:nvSpPr>
        <p:spPr>
          <a:xfrm>
            <a:off x="3070703" y="1436748"/>
            <a:ext cx="3221199" cy="2451663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E276B41-9F03-47F9-AA4D-B6ECEB181672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68757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622433" y="5095811"/>
            <a:ext cx="4418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 왼쪽 가지의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BBE7CB54-750F-4D4A-8A26-88F4DA6EED2B}"/>
              </a:ext>
            </a:extLst>
          </p:cNvPr>
          <p:cNvSpPr/>
          <p:nvPr/>
        </p:nvSpPr>
        <p:spPr>
          <a:xfrm>
            <a:off x="3070703" y="1436748"/>
            <a:ext cx="3221199" cy="2451663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32FA6A6-0153-41E0-A4D9-A80A73A74D6F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0 1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397812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420454" y="5095811"/>
            <a:ext cx="4822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현재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왼쪽 가지를 순회하겠습니다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BBE7CB54-750F-4D4A-8A26-88F4DA6EED2B}"/>
              </a:ext>
            </a:extLst>
          </p:cNvPr>
          <p:cNvSpPr/>
          <p:nvPr/>
        </p:nvSpPr>
        <p:spPr>
          <a:xfrm>
            <a:off x="3196910" y="2806021"/>
            <a:ext cx="1733338" cy="1082390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C83778-F743-4F56-98A0-C4598460CE2A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0 1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4642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2311985" y="5095811"/>
            <a:ext cx="70391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가지의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에는 더 이상 자식 정점이 없으므로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순회를 종료합니다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BBE7CB54-750F-4D4A-8A26-88F4DA6EED2B}"/>
              </a:ext>
            </a:extLst>
          </p:cNvPr>
          <p:cNvSpPr/>
          <p:nvPr/>
        </p:nvSpPr>
        <p:spPr>
          <a:xfrm>
            <a:off x="3196910" y="2806021"/>
            <a:ext cx="1733338" cy="1082390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FCDFFAD-316A-4937-AB37-78744E678A8F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0 1 3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09522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2949175" y="5095811"/>
            <a:ext cx="57647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이번에는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오른쪽 가지를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마찬가지로 오른쪽 가지의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더 이상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자식 정점이 없으므로 순회를 종료합니다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AF1CB582-0185-4B55-AB32-EA0147520AD9}"/>
              </a:ext>
            </a:extLst>
          </p:cNvPr>
          <p:cNvSpPr/>
          <p:nvPr/>
        </p:nvSpPr>
        <p:spPr>
          <a:xfrm>
            <a:off x="4404330" y="2811425"/>
            <a:ext cx="1733338" cy="1082390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06983E-D24F-40F6-B227-41F2D36FA692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0 1 3 4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79119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2851397" y="5095811"/>
            <a:ext cx="5960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현재 정점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가지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 순회를 마쳤습니다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AF1CB582-0185-4B55-AB32-EA0147520AD9}"/>
              </a:ext>
            </a:extLst>
          </p:cNvPr>
          <p:cNvSpPr/>
          <p:nvPr/>
        </p:nvSpPr>
        <p:spPr>
          <a:xfrm>
            <a:off x="3199515" y="1405381"/>
            <a:ext cx="2983700" cy="2464348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21A39FA-D364-4EEC-B225-316D3F643559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0 1 3 4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83266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354740" y="5095811"/>
            <a:ext cx="4953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다시 말해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왼쪽 가지의 순회를 마쳤습니다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485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4735D5A-7FB3-4A87-98E4-3D4CC6FA1D3D}"/>
              </a:ext>
            </a:extLst>
          </p:cNvPr>
          <p:cNvSpPr/>
          <p:nvPr/>
        </p:nvSpPr>
        <p:spPr>
          <a:xfrm>
            <a:off x="6470602" y="328067"/>
            <a:ext cx="4055468" cy="28269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1825067" y="2502488"/>
            <a:ext cx="16594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663795" y="3648876"/>
            <a:ext cx="772358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일종으로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4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사이클이 없는 연결 그래프입니다</a:t>
            </a:r>
            <a:r>
              <a:rPr lang="en-US" altLang="ko-KR" sz="4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슬라이드에서 좀 더 자세히 알아봅시다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86421B-8C47-4C3F-8BAD-96AA0ADBD8C8}"/>
              </a:ext>
            </a:extLst>
          </p:cNvPr>
          <p:cNvSpPr/>
          <p:nvPr/>
        </p:nvSpPr>
        <p:spPr>
          <a:xfrm flipV="1">
            <a:off x="1311601" y="2776791"/>
            <a:ext cx="91409" cy="378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자료구조 트리 이미지 검색결과">
            <a:extLst>
              <a:ext uri="{FF2B5EF4-FFF2-40B4-BE49-F238E27FC236}">
                <a16:creationId xmlns:a16="http://schemas.microsoft.com/office/drawing/2014/main" id="{E401E780-C3F1-43BB-9022-53C135E29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869" y="399011"/>
            <a:ext cx="333375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30935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285811" y="5095811"/>
            <a:ext cx="509145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같은 방법으로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오른쪽 가지의 순회를 마치면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순회가 완료됩니다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sz="1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가지의 순회에 대한 자세한 설명은 생략하겠습니다</a:t>
            </a:r>
            <a:r>
              <a:rPr lang="en-US" altLang="ko-KR" sz="1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sz="14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3C9DAB4-E648-4CB5-9BDD-B7820BA7DA68}"/>
              </a:ext>
            </a:extLst>
          </p:cNvPr>
          <p:cNvSpPr/>
          <p:nvPr/>
        </p:nvSpPr>
        <p:spPr>
          <a:xfrm>
            <a:off x="9047460" y="1290616"/>
            <a:ext cx="149752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0 1 3 4 2 5 6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92888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810657" y="757937"/>
            <a:ext cx="28087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960CA00-D7AD-4CAD-BFBD-C732826F719A}"/>
              </a:ext>
            </a:extLst>
          </p:cNvPr>
          <p:cNvSpPr/>
          <p:nvPr/>
        </p:nvSpPr>
        <p:spPr>
          <a:xfrm>
            <a:off x="2707126" y="2406716"/>
            <a:ext cx="6777754" cy="1908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Post-order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후위 순회를 예시로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한번만 더 자세히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062701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1882656" y="5095811"/>
            <a:ext cx="78977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트리를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Post-order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순회해봅시다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Post-order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은 왼쪽 가지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-&gt;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 순이라는 것을 기억해주세요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46167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2848151" y="5095811"/>
            <a:ext cx="59667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 순회를 시작하겠습니다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Pre-order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방식과 다르게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일단 방문하지 않고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 왼쪽 가지를 먼저 순회합니다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612424D2-8B3F-4445-BB4C-81872EFF89FA}"/>
              </a:ext>
            </a:extLst>
          </p:cNvPr>
          <p:cNvSpPr/>
          <p:nvPr/>
        </p:nvSpPr>
        <p:spPr>
          <a:xfrm>
            <a:off x="3211546" y="1387200"/>
            <a:ext cx="2983700" cy="2464348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6233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4295701" y="5095811"/>
            <a:ext cx="30716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방문하지 않고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다시 왼쪽 가지를 순회합니다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C97FD65F-69A5-462A-A4B7-CA9CCBE6B5A5}"/>
              </a:ext>
            </a:extLst>
          </p:cNvPr>
          <p:cNvSpPr/>
          <p:nvPr/>
        </p:nvSpPr>
        <p:spPr>
          <a:xfrm>
            <a:off x="3347269" y="2830571"/>
            <a:ext cx="1371891" cy="1010626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28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925410" y="5095811"/>
            <a:ext cx="38122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더 이상 왼쪽 가지가 없습니다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 또한 없습니다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마지막으로 현재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C97FD65F-69A5-462A-A4B7-CA9CCBE6B5A5}"/>
              </a:ext>
            </a:extLst>
          </p:cNvPr>
          <p:cNvSpPr/>
          <p:nvPr/>
        </p:nvSpPr>
        <p:spPr>
          <a:xfrm>
            <a:off x="3347269" y="2840922"/>
            <a:ext cx="1371891" cy="1010626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9470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757099" y="5095811"/>
            <a:ext cx="4148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이제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오른쪽 가지를 방문할 차례입니다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9EE814BA-E33E-44C5-AE47-3144E3E62C2E}"/>
              </a:ext>
            </a:extLst>
          </p:cNvPr>
          <p:cNvSpPr/>
          <p:nvPr/>
        </p:nvSpPr>
        <p:spPr>
          <a:xfrm>
            <a:off x="3203908" y="1400351"/>
            <a:ext cx="2983700" cy="2464348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8530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891755" y="5095811"/>
            <a:ext cx="387958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왼쪽 가지가 없습니다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오른쪽 가지 또한 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마지막으로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3 4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3D37E284-662B-4A97-A7AF-BD42CE779072}"/>
              </a:ext>
            </a:extLst>
          </p:cNvPr>
          <p:cNvSpPr/>
          <p:nvPr/>
        </p:nvSpPr>
        <p:spPr>
          <a:xfrm>
            <a:off x="4563925" y="2840922"/>
            <a:ext cx="1371891" cy="1010626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63010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757107" y="5095811"/>
            <a:ext cx="41488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오른쪽 가지의 순회가 끝났습니다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또한 왼쪽 가지의 순회가 끝났습니다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이제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3 4 1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0DFD208D-C607-4DB0-A130-08DFCFCC5323}"/>
              </a:ext>
            </a:extLst>
          </p:cNvPr>
          <p:cNvSpPr/>
          <p:nvPr/>
        </p:nvSpPr>
        <p:spPr>
          <a:xfrm>
            <a:off x="3172621" y="1406350"/>
            <a:ext cx="2983700" cy="2464348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78250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386818" y="5095811"/>
            <a:ext cx="48894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왼쪽 가지의 순회가 끝났기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이제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오른쪽 가지의 순회를 할 차례입니다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2618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3 4 1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0DFD208D-C607-4DB0-A130-08DFCFCC5323}"/>
              </a:ext>
            </a:extLst>
          </p:cNvPr>
          <p:cNvSpPr/>
          <p:nvPr/>
        </p:nvSpPr>
        <p:spPr>
          <a:xfrm>
            <a:off x="5538127" y="1387200"/>
            <a:ext cx="2983700" cy="2464348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236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766930" y="2967335"/>
            <a:ext cx="865813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없는 </a:t>
            </a:r>
            <a:r>
              <a:rPr lang="ko-KR" altLang="en-US" sz="5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그래프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962463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2780888" y="5095811"/>
            <a:ext cx="610135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오른쪽 가지를 순회하는 자세한 설명은 생략하겠습니다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지금까지 순회한 결과는 다음과 같습니다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3003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3 4 1 5 6 2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4151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E35C241-C605-4024-943D-79D6DF5A3AE9}"/>
              </a:ext>
            </a:extLst>
          </p:cNvPr>
          <p:cNvSpPr/>
          <p:nvPr/>
        </p:nvSpPr>
        <p:spPr>
          <a:xfrm>
            <a:off x="5475434" y="724574"/>
            <a:ext cx="712174" cy="71217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07431D0-389F-4597-BB1D-5D4DB9B2EEE2}"/>
              </a:ext>
            </a:extLst>
          </p:cNvPr>
          <p:cNvSpPr/>
          <p:nvPr/>
        </p:nvSpPr>
        <p:spPr>
          <a:xfrm>
            <a:off x="4322369" y="1790816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19BAD10-7DD4-465E-B822-DF7331E356CC}"/>
              </a:ext>
            </a:extLst>
          </p:cNvPr>
          <p:cNvCxnSpPr>
            <a:stCxn id="4" idx="7"/>
            <a:endCxn id="3" idx="3"/>
          </p:cNvCxnSpPr>
          <p:nvPr/>
        </p:nvCxnSpPr>
        <p:spPr>
          <a:xfrm flipV="1">
            <a:off x="4930248" y="1332453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AD01FEF-C0D6-48DE-9454-7CC84E73C308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6083313" y="1332453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9D49DE0D-BCAA-4D69-BA85-D104FDABF257}"/>
              </a:ext>
            </a:extLst>
          </p:cNvPr>
          <p:cNvSpPr/>
          <p:nvPr/>
        </p:nvSpPr>
        <p:spPr>
          <a:xfrm>
            <a:off x="6640352" y="1771302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630400E-45BA-4C93-A8C1-1F918201FB19}"/>
              </a:ext>
            </a:extLst>
          </p:cNvPr>
          <p:cNvSpPr/>
          <p:nvPr/>
        </p:nvSpPr>
        <p:spPr>
          <a:xfrm>
            <a:off x="3692156" y="3139374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150A8FB-C7D2-46AC-ADDF-49763037C9E4}"/>
              </a:ext>
            </a:extLst>
          </p:cNvPr>
          <p:cNvSpPr/>
          <p:nvPr/>
        </p:nvSpPr>
        <p:spPr>
          <a:xfrm>
            <a:off x="4897204" y="3139374"/>
            <a:ext cx="712174" cy="71217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296823-6937-4882-84EE-A884109CDAE5}"/>
              </a:ext>
            </a:extLst>
          </p:cNvPr>
          <p:cNvSpPr/>
          <p:nvPr/>
        </p:nvSpPr>
        <p:spPr>
          <a:xfrm>
            <a:off x="7478012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8B0A8F-2F48-4E25-AF8D-B7920E32B017}"/>
              </a:ext>
            </a:extLst>
          </p:cNvPr>
          <p:cNvCxnSpPr>
            <a:cxnSpLocks/>
            <a:stCxn id="8" idx="0"/>
            <a:endCxn id="4" idx="3"/>
          </p:cNvCxnSpPr>
          <p:nvPr/>
        </p:nvCxnSpPr>
        <p:spPr>
          <a:xfrm flipV="1">
            <a:off x="4048243" y="2398695"/>
            <a:ext cx="378421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376016-A08C-4665-AA69-8201BF0B77B0}"/>
              </a:ext>
            </a:extLst>
          </p:cNvPr>
          <p:cNvCxnSpPr>
            <a:cxnSpLocks/>
            <a:stCxn id="9" idx="0"/>
            <a:endCxn id="4" idx="5"/>
          </p:cNvCxnSpPr>
          <p:nvPr/>
        </p:nvCxnSpPr>
        <p:spPr>
          <a:xfrm flipH="1" flipV="1">
            <a:off x="4930248" y="2398695"/>
            <a:ext cx="323043" cy="7406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634C153-F447-457F-BBF1-F07371E5BE3D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7248231" y="2379181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CA6698-37E3-4271-95B1-DAEB481745F6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 flipH="1">
            <a:off x="6543695" y="2379181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4946A734-B0A9-4F7B-BC49-AFB39B18623D}"/>
              </a:ext>
            </a:extLst>
          </p:cNvPr>
          <p:cNvSpPr/>
          <p:nvPr/>
        </p:nvSpPr>
        <p:spPr>
          <a:xfrm>
            <a:off x="6187608" y="3139374"/>
            <a:ext cx="712174" cy="71217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BE472CF-9950-44E3-BA9B-016A5F24B32C}"/>
              </a:ext>
            </a:extLst>
          </p:cNvPr>
          <p:cNvSpPr/>
          <p:nvPr/>
        </p:nvSpPr>
        <p:spPr>
          <a:xfrm>
            <a:off x="3420493" y="5095811"/>
            <a:ext cx="482215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왼쪽 가지와 오른쪽 가지를 방문했으므로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마지막으로 현재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이로써 트리의 순회가 완료됩니다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A97D53-4888-4877-AD22-D81F09DD2DEE}"/>
              </a:ext>
            </a:extLst>
          </p:cNvPr>
          <p:cNvSpPr/>
          <p:nvPr/>
        </p:nvSpPr>
        <p:spPr>
          <a:xfrm>
            <a:off x="9047460" y="1290616"/>
            <a:ext cx="14975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정점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3 4 1 5 6 2 0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486978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914680" y="2536448"/>
            <a:ext cx="6362639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순회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어떻게 구현할 수 있을까요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26012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4033576" y="2197893"/>
            <a:ext cx="4124847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재귀</a:t>
            </a:r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이용합니다</a:t>
            </a:r>
            <a:r>
              <a:rPr lang="en-US" altLang="ko-KR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062597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컴퓨터, 노트북, 실내, 모니터이(가) 표시된 사진&#10;&#10;자동 생성된 설명">
            <a:extLst>
              <a:ext uri="{FF2B5EF4-FFF2-40B4-BE49-F238E27FC236}">
                <a16:creationId xmlns:a16="http://schemas.microsoft.com/office/drawing/2014/main" id="{D1DA8380-A064-4220-A4D6-53C54AD49B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6" t="15492" r="14959" b="16571"/>
          <a:stretch/>
        </p:blipFill>
        <p:spPr>
          <a:xfrm>
            <a:off x="4188824" y="1384664"/>
            <a:ext cx="3700843" cy="33165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D130711-D464-4854-AA84-CA2E7972B7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58" t="16127" r="15667" b="15682"/>
          <a:stretch/>
        </p:blipFill>
        <p:spPr>
          <a:xfrm>
            <a:off x="322218" y="1384664"/>
            <a:ext cx="3631474" cy="33165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0E40760-C3E0-4E72-A9EA-422D6BFA7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95" t="16000" r="15313" b="16445"/>
          <a:stretch/>
        </p:blipFill>
        <p:spPr>
          <a:xfrm>
            <a:off x="8197942" y="1384664"/>
            <a:ext cx="3671840" cy="33165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178A5A-6430-4F2E-BC48-80F221C0D3A2}"/>
              </a:ext>
            </a:extLst>
          </p:cNvPr>
          <p:cNvSpPr/>
          <p:nvPr/>
        </p:nvSpPr>
        <p:spPr>
          <a:xfrm>
            <a:off x="688605" y="5309611"/>
            <a:ext cx="60202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세가지 구현 방법의 코드입니다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크게 다르지 않습니다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종료 조건과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 순서에 주목해주세요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방문한 값을 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cout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으로 출력하는 대신 배열에 넣어도 무방합니다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3991482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809426" y="2160709"/>
            <a:ext cx="257314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1991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트리 순회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5016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https://www.acmicpc.net/problem/1991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925382" y="4839962"/>
            <a:ext cx="4341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앞서 배운 트리의 순회를 이용하면 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430509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582539" y="346982"/>
            <a:ext cx="61747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!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593486" y="2039532"/>
            <a:ext cx="25955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이진 트리 구현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꿀팁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B05E68-21FF-4989-AC80-E2E6999415B2}"/>
              </a:ext>
            </a:extLst>
          </p:cNvPr>
          <p:cNvSpPr/>
          <p:nvPr/>
        </p:nvSpPr>
        <p:spPr>
          <a:xfrm>
            <a:off x="2893501" y="4572026"/>
            <a:ext cx="599555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트리를 저장할 때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int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형으로 받으면 메모리를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절약할 수 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자식 정점이 없을 때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-1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저장합니다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189AF8-62C7-4431-940E-BAA6DE3CC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81" t="39000" r="8919" b="25615"/>
          <a:stretch/>
        </p:blipFill>
        <p:spPr>
          <a:xfrm>
            <a:off x="2490580" y="2790460"/>
            <a:ext cx="6801394" cy="119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269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175439" y="2160709"/>
            <a:ext cx="384111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2250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트리의 높이와 너비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5509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https://www.acmicpc.net/problem/2250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353112" y="4839962"/>
            <a:ext cx="54857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앞서 배운 트리의 순회를 이용하면 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현재 정점의 열 번호와 레벨을 어떻게 알 수 있을까요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175262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3792324" y="2536448"/>
            <a:ext cx="4607352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탐색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알아봅시다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8364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420681" y="2644170"/>
            <a:ext cx="935063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당연하게도 트리는 그래프의 일종이므로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DFS/BFS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알고리즘을 이용할 수 있습니다</a:t>
            </a:r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7274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766930" y="2967335"/>
            <a:ext cx="865813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</a:t>
            </a:r>
            <a:r>
              <a:rPr lang="ko-KR" altLang="en-US" sz="44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없는 </a:t>
            </a:r>
            <a:r>
              <a:rPr lang="ko-KR" altLang="en-US" sz="5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그래프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32B6CE-E347-469F-8438-1A9C91B5A588}"/>
              </a:ext>
            </a:extLst>
          </p:cNvPr>
          <p:cNvSpPr/>
          <p:nvPr/>
        </p:nvSpPr>
        <p:spPr>
          <a:xfrm>
            <a:off x="1888398" y="3942350"/>
            <a:ext cx="81339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모든 정점에서 다른 모든 정점으로 가는 경로가 유일합니다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개수가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개수는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V-1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개라는 특징을 이용하면 쉽게 사이클이 없는지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판단할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040008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230742" y="2160709"/>
            <a:ext cx="373050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11725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트리의 부모 찾기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5509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https://www.acmicpc.net/problem/2250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783523" y="4839962"/>
            <a:ext cx="46249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탐색으로 풀 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구체적으로 어떻게 탐색으로 풀 수 있을까요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슬라이드에서 알아봅시다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59500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247617" y="311561"/>
            <a:ext cx="19431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11725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풀이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74F2CD-7E00-451F-8905-D27EA0866473}"/>
              </a:ext>
            </a:extLst>
          </p:cNvPr>
          <p:cNvSpPr/>
          <p:nvPr/>
        </p:nvSpPr>
        <p:spPr>
          <a:xfrm>
            <a:off x="519270" y="3162819"/>
            <a:ext cx="48221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너무 어렵게 생각할 필요 없습니다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예제 입력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그림으로 표현하면 다음과 같습니다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7149B5-7EA0-48BF-B11E-B85EA58E4EC1}"/>
              </a:ext>
            </a:extLst>
          </p:cNvPr>
          <p:cNvSpPr/>
          <p:nvPr/>
        </p:nvSpPr>
        <p:spPr>
          <a:xfrm>
            <a:off x="8044463" y="1142558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CD7F225-DB2C-4EC5-BBD9-6E3239AA0F42}"/>
              </a:ext>
            </a:extLst>
          </p:cNvPr>
          <p:cNvSpPr/>
          <p:nvPr/>
        </p:nvSpPr>
        <p:spPr>
          <a:xfrm>
            <a:off x="6891398" y="220880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2E355FB-2E3F-4B55-9276-740E564EE9F3}"/>
              </a:ext>
            </a:extLst>
          </p:cNvPr>
          <p:cNvCxnSpPr>
            <a:stCxn id="8" idx="7"/>
            <a:endCxn id="7" idx="3"/>
          </p:cNvCxnSpPr>
          <p:nvPr/>
        </p:nvCxnSpPr>
        <p:spPr>
          <a:xfrm flipV="1">
            <a:off x="7499277" y="1750437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48813C7-ADF8-4F7F-9E4D-559B4D880792}"/>
              </a:ext>
            </a:extLst>
          </p:cNvPr>
          <p:cNvCxnSpPr>
            <a:cxnSpLocks/>
            <a:stCxn id="7" idx="5"/>
            <a:endCxn id="11" idx="1"/>
          </p:cNvCxnSpPr>
          <p:nvPr/>
        </p:nvCxnSpPr>
        <p:spPr>
          <a:xfrm>
            <a:off x="8652342" y="1750437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E98A62F8-AC42-477D-893D-F01F26EB73B3}"/>
              </a:ext>
            </a:extLst>
          </p:cNvPr>
          <p:cNvSpPr/>
          <p:nvPr/>
        </p:nvSpPr>
        <p:spPr>
          <a:xfrm>
            <a:off x="9209381" y="218928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FCC46DE-D5EA-4A8A-B565-34CD67493EE8}"/>
              </a:ext>
            </a:extLst>
          </p:cNvPr>
          <p:cNvSpPr/>
          <p:nvPr/>
        </p:nvSpPr>
        <p:spPr>
          <a:xfrm>
            <a:off x="6096000" y="309697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697A747-CAB8-4D80-869D-778D94B3F4A6}"/>
              </a:ext>
            </a:extLst>
          </p:cNvPr>
          <p:cNvSpPr/>
          <p:nvPr/>
        </p:nvSpPr>
        <p:spPr>
          <a:xfrm>
            <a:off x="5270408" y="40655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FD37BAE-2B0B-4085-B9CD-E130B9FE497B}"/>
              </a:ext>
            </a:extLst>
          </p:cNvPr>
          <p:cNvSpPr/>
          <p:nvPr/>
        </p:nvSpPr>
        <p:spPr>
          <a:xfrm>
            <a:off x="10047041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72CD104-4A1D-456C-BCC8-9FB063012CDC}"/>
              </a:ext>
            </a:extLst>
          </p:cNvPr>
          <p:cNvCxnSpPr>
            <a:cxnSpLocks/>
            <a:stCxn id="12" idx="7"/>
            <a:endCxn id="8" idx="3"/>
          </p:cNvCxnSpPr>
          <p:nvPr/>
        </p:nvCxnSpPr>
        <p:spPr>
          <a:xfrm flipV="1">
            <a:off x="6703879" y="2816679"/>
            <a:ext cx="291814" cy="384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6000C36-9983-49DB-B656-3CD01F304BA0}"/>
              </a:ext>
            </a:extLst>
          </p:cNvPr>
          <p:cNvCxnSpPr>
            <a:cxnSpLocks/>
            <a:stCxn id="13" idx="7"/>
            <a:endCxn id="12" idx="3"/>
          </p:cNvCxnSpPr>
          <p:nvPr/>
        </p:nvCxnSpPr>
        <p:spPr>
          <a:xfrm flipV="1">
            <a:off x="5878287" y="3704855"/>
            <a:ext cx="322008" cy="465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54C290A-4699-4AC8-9989-195801DE16F8}"/>
              </a:ext>
            </a:extLst>
          </p:cNvPr>
          <p:cNvCxnSpPr>
            <a:cxnSpLocks/>
            <a:stCxn id="11" idx="5"/>
            <a:endCxn id="14" idx="1"/>
          </p:cNvCxnSpPr>
          <p:nvPr/>
        </p:nvCxnSpPr>
        <p:spPr>
          <a:xfrm>
            <a:off x="9817260" y="2797165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6A54403-B5D4-483C-AC44-4E6D1B5E0E61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 flipH="1">
            <a:off x="9112724" y="2797165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B8BEAB36-8A43-421A-9A9E-91B14B0087B9}"/>
              </a:ext>
            </a:extLst>
          </p:cNvPr>
          <p:cNvSpPr/>
          <p:nvPr/>
        </p:nvSpPr>
        <p:spPr>
          <a:xfrm>
            <a:off x="8756637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7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003524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247617" y="311561"/>
            <a:ext cx="19431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11725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풀이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74F2CD-7E00-451F-8905-D27EA0866473}"/>
              </a:ext>
            </a:extLst>
          </p:cNvPr>
          <p:cNvSpPr/>
          <p:nvPr/>
        </p:nvSpPr>
        <p:spPr>
          <a:xfrm>
            <a:off x="519270" y="3162819"/>
            <a:ext cx="35509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그래프와 동일하게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입력을 인접 행렬 혹은 인접 리스트로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받아 주시면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7149B5-7EA0-48BF-B11E-B85EA58E4EC1}"/>
              </a:ext>
            </a:extLst>
          </p:cNvPr>
          <p:cNvSpPr/>
          <p:nvPr/>
        </p:nvSpPr>
        <p:spPr>
          <a:xfrm>
            <a:off x="8044463" y="1142558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CD7F225-DB2C-4EC5-BBD9-6E3239AA0F42}"/>
              </a:ext>
            </a:extLst>
          </p:cNvPr>
          <p:cNvSpPr/>
          <p:nvPr/>
        </p:nvSpPr>
        <p:spPr>
          <a:xfrm>
            <a:off x="6891398" y="220880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2E355FB-2E3F-4B55-9276-740E564EE9F3}"/>
              </a:ext>
            </a:extLst>
          </p:cNvPr>
          <p:cNvCxnSpPr>
            <a:stCxn id="8" idx="7"/>
            <a:endCxn id="7" idx="3"/>
          </p:cNvCxnSpPr>
          <p:nvPr/>
        </p:nvCxnSpPr>
        <p:spPr>
          <a:xfrm flipV="1">
            <a:off x="7499277" y="1750437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48813C7-ADF8-4F7F-9E4D-559B4D880792}"/>
              </a:ext>
            </a:extLst>
          </p:cNvPr>
          <p:cNvCxnSpPr>
            <a:cxnSpLocks/>
            <a:stCxn id="7" idx="5"/>
            <a:endCxn id="11" idx="1"/>
          </p:cNvCxnSpPr>
          <p:nvPr/>
        </p:nvCxnSpPr>
        <p:spPr>
          <a:xfrm>
            <a:off x="8652342" y="1750437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E98A62F8-AC42-477D-893D-F01F26EB73B3}"/>
              </a:ext>
            </a:extLst>
          </p:cNvPr>
          <p:cNvSpPr/>
          <p:nvPr/>
        </p:nvSpPr>
        <p:spPr>
          <a:xfrm>
            <a:off x="9209381" y="218928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FCC46DE-D5EA-4A8A-B565-34CD67493EE8}"/>
              </a:ext>
            </a:extLst>
          </p:cNvPr>
          <p:cNvSpPr/>
          <p:nvPr/>
        </p:nvSpPr>
        <p:spPr>
          <a:xfrm>
            <a:off x="6096000" y="309697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697A747-CAB8-4D80-869D-778D94B3F4A6}"/>
              </a:ext>
            </a:extLst>
          </p:cNvPr>
          <p:cNvSpPr/>
          <p:nvPr/>
        </p:nvSpPr>
        <p:spPr>
          <a:xfrm>
            <a:off x="5270408" y="40655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FD37BAE-2B0B-4085-B9CD-E130B9FE497B}"/>
              </a:ext>
            </a:extLst>
          </p:cNvPr>
          <p:cNvSpPr/>
          <p:nvPr/>
        </p:nvSpPr>
        <p:spPr>
          <a:xfrm>
            <a:off x="10047041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72CD104-4A1D-456C-BCC8-9FB063012CDC}"/>
              </a:ext>
            </a:extLst>
          </p:cNvPr>
          <p:cNvCxnSpPr>
            <a:cxnSpLocks/>
            <a:stCxn id="12" idx="7"/>
            <a:endCxn id="8" idx="3"/>
          </p:cNvCxnSpPr>
          <p:nvPr/>
        </p:nvCxnSpPr>
        <p:spPr>
          <a:xfrm flipV="1">
            <a:off x="6703879" y="2816679"/>
            <a:ext cx="291814" cy="384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6000C36-9983-49DB-B656-3CD01F304BA0}"/>
              </a:ext>
            </a:extLst>
          </p:cNvPr>
          <p:cNvCxnSpPr>
            <a:cxnSpLocks/>
            <a:stCxn id="13" idx="7"/>
            <a:endCxn id="12" idx="3"/>
          </p:cNvCxnSpPr>
          <p:nvPr/>
        </p:nvCxnSpPr>
        <p:spPr>
          <a:xfrm flipV="1">
            <a:off x="5878287" y="3704855"/>
            <a:ext cx="322008" cy="465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54C290A-4699-4AC8-9989-195801DE16F8}"/>
              </a:ext>
            </a:extLst>
          </p:cNvPr>
          <p:cNvCxnSpPr>
            <a:cxnSpLocks/>
            <a:stCxn id="11" idx="5"/>
            <a:endCxn id="14" idx="1"/>
          </p:cNvCxnSpPr>
          <p:nvPr/>
        </p:nvCxnSpPr>
        <p:spPr>
          <a:xfrm>
            <a:off x="9817260" y="2797165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6A54403-B5D4-483C-AC44-4E6D1B5E0E61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 flipH="1">
            <a:off x="9112724" y="2797165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B8BEAB36-8A43-421A-9A9E-91B14B0087B9}"/>
              </a:ext>
            </a:extLst>
          </p:cNvPr>
          <p:cNvSpPr/>
          <p:nvPr/>
        </p:nvSpPr>
        <p:spPr>
          <a:xfrm>
            <a:off x="8756637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7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656102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247617" y="311561"/>
            <a:ext cx="19431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11725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풀이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74F2CD-7E00-451F-8905-D27EA0866473}"/>
              </a:ext>
            </a:extLst>
          </p:cNvPr>
          <p:cNvSpPr/>
          <p:nvPr/>
        </p:nvSpPr>
        <p:spPr>
          <a:xfrm>
            <a:off x="519270" y="3162819"/>
            <a:ext cx="39308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루트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또는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탐색을 진행하면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7149B5-7EA0-48BF-B11E-B85EA58E4EC1}"/>
              </a:ext>
            </a:extLst>
          </p:cNvPr>
          <p:cNvSpPr/>
          <p:nvPr/>
        </p:nvSpPr>
        <p:spPr>
          <a:xfrm>
            <a:off x="8044463" y="1142558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CD7F225-DB2C-4EC5-BBD9-6E3239AA0F42}"/>
              </a:ext>
            </a:extLst>
          </p:cNvPr>
          <p:cNvSpPr/>
          <p:nvPr/>
        </p:nvSpPr>
        <p:spPr>
          <a:xfrm>
            <a:off x="6891398" y="220880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2E355FB-2E3F-4B55-9276-740E564EE9F3}"/>
              </a:ext>
            </a:extLst>
          </p:cNvPr>
          <p:cNvCxnSpPr>
            <a:stCxn id="8" idx="7"/>
            <a:endCxn id="7" idx="3"/>
          </p:cNvCxnSpPr>
          <p:nvPr/>
        </p:nvCxnSpPr>
        <p:spPr>
          <a:xfrm flipV="1">
            <a:off x="7499277" y="1750437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48813C7-ADF8-4F7F-9E4D-559B4D880792}"/>
              </a:ext>
            </a:extLst>
          </p:cNvPr>
          <p:cNvCxnSpPr>
            <a:cxnSpLocks/>
            <a:stCxn id="7" idx="5"/>
            <a:endCxn id="11" idx="1"/>
          </p:cNvCxnSpPr>
          <p:nvPr/>
        </p:nvCxnSpPr>
        <p:spPr>
          <a:xfrm>
            <a:off x="8652342" y="1750437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E98A62F8-AC42-477D-893D-F01F26EB73B3}"/>
              </a:ext>
            </a:extLst>
          </p:cNvPr>
          <p:cNvSpPr/>
          <p:nvPr/>
        </p:nvSpPr>
        <p:spPr>
          <a:xfrm>
            <a:off x="9209381" y="218928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FCC46DE-D5EA-4A8A-B565-34CD67493EE8}"/>
              </a:ext>
            </a:extLst>
          </p:cNvPr>
          <p:cNvSpPr/>
          <p:nvPr/>
        </p:nvSpPr>
        <p:spPr>
          <a:xfrm>
            <a:off x="6096000" y="309697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697A747-CAB8-4D80-869D-778D94B3F4A6}"/>
              </a:ext>
            </a:extLst>
          </p:cNvPr>
          <p:cNvSpPr/>
          <p:nvPr/>
        </p:nvSpPr>
        <p:spPr>
          <a:xfrm>
            <a:off x="5270408" y="40655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FD37BAE-2B0B-4085-B9CD-E130B9FE497B}"/>
              </a:ext>
            </a:extLst>
          </p:cNvPr>
          <p:cNvSpPr/>
          <p:nvPr/>
        </p:nvSpPr>
        <p:spPr>
          <a:xfrm>
            <a:off x="10047041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72CD104-4A1D-456C-BCC8-9FB063012CDC}"/>
              </a:ext>
            </a:extLst>
          </p:cNvPr>
          <p:cNvCxnSpPr>
            <a:cxnSpLocks/>
            <a:stCxn id="12" idx="7"/>
            <a:endCxn id="8" idx="3"/>
          </p:cNvCxnSpPr>
          <p:nvPr/>
        </p:nvCxnSpPr>
        <p:spPr>
          <a:xfrm flipV="1">
            <a:off x="6703879" y="2816679"/>
            <a:ext cx="291814" cy="384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6000C36-9983-49DB-B656-3CD01F304BA0}"/>
              </a:ext>
            </a:extLst>
          </p:cNvPr>
          <p:cNvCxnSpPr>
            <a:cxnSpLocks/>
            <a:stCxn id="13" idx="7"/>
            <a:endCxn id="12" idx="3"/>
          </p:cNvCxnSpPr>
          <p:nvPr/>
        </p:nvCxnSpPr>
        <p:spPr>
          <a:xfrm flipV="1">
            <a:off x="5878287" y="3704855"/>
            <a:ext cx="322008" cy="465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54C290A-4699-4AC8-9989-195801DE16F8}"/>
              </a:ext>
            </a:extLst>
          </p:cNvPr>
          <p:cNvCxnSpPr>
            <a:cxnSpLocks/>
            <a:stCxn id="11" idx="5"/>
            <a:endCxn id="14" idx="1"/>
          </p:cNvCxnSpPr>
          <p:nvPr/>
        </p:nvCxnSpPr>
        <p:spPr>
          <a:xfrm>
            <a:off x="9817260" y="2797165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6A54403-B5D4-483C-AC44-4E6D1B5E0E61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 flipH="1">
            <a:off x="9112724" y="2797165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B8BEAB36-8A43-421A-9A9E-91B14B0087B9}"/>
              </a:ext>
            </a:extLst>
          </p:cNvPr>
          <p:cNvSpPr/>
          <p:nvPr/>
        </p:nvSpPr>
        <p:spPr>
          <a:xfrm>
            <a:off x="8756637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7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784671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247617" y="311561"/>
            <a:ext cx="19431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11725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풀이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74F2CD-7E00-451F-8905-D27EA0866473}"/>
              </a:ext>
            </a:extLst>
          </p:cNvPr>
          <p:cNvSpPr/>
          <p:nvPr/>
        </p:nvSpPr>
        <p:spPr>
          <a:xfrm>
            <a:off x="519270" y="3162819"/>
            <a:ext cx="30123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탐색하는 과정에서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어떤 정점에서 다음으로 방문할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정점들은 자식 관계입니다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7149B5-7EA0-48BF-B11E-B85EA58E4EC1}"/>
              </a:ext>
            </a:extLst>
          </p:cNvPr>
          <p:cNvSpPr/>
          <p:nvPr/>
        </p:nvSpPr>
        <p:spPr>
          <a:xfrm>
            <a:off x="8044463" y="1142558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CD7F225-DB2C-4EC5-BBD9-6E3239AA0F42}"/>
              </a:ext>
            </a:extLst>
          </p:cNvPr>
          <p:cNvSpPr/>
          <p:nvPr/>
        </p:nvSpPr>
        <p:spPr>
          <a:xfrm>
            <a:off x="6891398" y="220880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6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2E355FB-2E3F-4B55-9276-740E564EE9F3}"/>
              </a:ext>
            </a:extLst>
          </p:cNvPr>
          <p:cNvCxnSpPr>
            <a:stCxn id="8" idx="7"/>
            <a:endCxn id="7" idx="3"/>
          </p:cNvCxnSpPr>
          <p:nvPr/>
        </p:nvCxnSpPr>
        <p:spPr>
          <a:xfrm flipV="1">
            <a:off x="7499277" y="1750437"/>
            <a:ext cx="649481" cy="5626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48813C7-ADF8-4F7F-9E4D-559B4D880792}"/>
              </a:ext>
            </a:extLst>
          </p:cNvPr>
          <p:cNvCxnSpPr>
            <a:cxnSpLocks/>
            <a:stCxn id="7" idx="5"/>
            <a:endCxn id="11" idx="1"/>
          </p:cNvCxnSpPr>
          <p:nvPr/>
        </p:nvCxnSpPr>
        <p:spPr>
          <a:xfrm>
            <a:off x="8652342" y="1750437"/>
            <a:ext cx="661334" cy="5431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E98A62F8-AC42-477D-893D-F01F26EB73B3}"/>
              </a:ext>
            </a:extLst>
          </p:cNvPr>
          <p:cNvSpPr/>
          <p:nvPr/>
        </p:nvSpPr>
        <p:spPr>
          <a:xfrm>
            <a:off x="9209381" y="218928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FCC46DE-D5EA-4A8A-B565-34CD67493EE8}"/>
              </a:ext>
            </a:extLst>
          </p:cNvPr>
          <p:cNvSpPr/>
          <p:nvPr/>
        </p:nvSpPr>
        <p:spPr>
          <a:xfrm>
            <a:off x="6096000" y="309697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697A747-CAB8-4D80-869D-778D94B3F4A6}"/>
              </a:ext>
            </a:extLst>
          </p:cNvPr>
          <p:cNvSpPr/>
          <p:nvPr/>
        </p:nvSpPr>
        <p:spPr>
          <a:xfrm>
            <a:off x="5270408" y="40655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FD37BAE-2B0B-4085-B9CD-E130B9FE497B}"/>
              </a:ext>
            </a:extLst>
          </p:cNvPr>
          <p:cNvSpPr/>
          <p:nvPr/>
        </p:nvSpPr>
        <p:spPr>
          <a:xfrm>
            <a:off x="10047041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72CD104-4A1D-456C-BCC8-9FB063012CDC}"/>
              </a:ext>
            </a:extLst>
          </p:cNvPr>
          <p:cNvCxnSpPr>
            <a:cxnSpLocks/>
            <a:stCxn id="12" idx="7"/>
            <a:endCxn id="8" idx="3"/>
          </p:cNvCxnSpPr>
          <p:nvPr/>
        </p:nvCxnSpPr>
        <p:spPr>
          <a:xfrm flipV="1">
            <a:off x="6703879" y="2816679"/>
            <a:ext cx="291814" cy="384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6000C36-9983-49DB-B656-3CD01F304BA0}"/>
              </a:ext>
            </a:extLst>
          </p:cNvPr>
          <p:cNvCxnSpPr>
            <a:cxnSpLocks/>
            <a:stCxn id="13" idx="7"/>
            <a:endCxn id="12" idx="3"/>
          </p:cNvCxnSpPr>
          <p:nvPr/>
        </p:nvCxnSpPr>
        <p:spPr>
          <a:xfrm flipV="1">
            <a:off x="5878287" y="3704855"/>
            <a:ext cx="322008" cy="465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54C290A-4699-4AC8-9989-195801DE16F8}"/>
              </a:ext>
            </a:extLst>
          </p:cNvPr>
          <p:cNvCxnSpPr>
            <a:cxnSpLocks/>
            <a:stCxn id="11" idx="5"/>
            <a:endCxn id="14" idx="1"/>
          </p:cNvCxnSpPr>
          <p:nvPr/>
        </p:nvCxnSpPr>
        <p:spPr>
          <a:xfrm>
            <a:off x="9817260" y="2797165"/>
            <a:ext cx="334076" cy="864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6A54403-B5D4-483C-AC44-4E6D1B5E0E61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 flipH="1">
            <a:off x="9112724" y="2797165"/>
            <a:ext cx="200952" cy="76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B8BEAB36-8A43-421A-9A9E-91B14B0087B9}"/>
              </a:ext>
            </a:extLst>
          </p:cNvPr>
          <p:cNvSpPr/>
          <p:nvPr/>
        </p:nvSpPr>
        <p:spPr>
          <a:xfrm>
            <a:off x="8756637" y="355735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7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653004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61949" y="2160709"/>
            <a:ext cx="286809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1167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트리의 지름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6001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https://www.acmicpc.net/problem/1167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4180267" y="4839962"/>
            <a:ext cx="383149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슬라이드에서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트리의 지름을 어떻게 구할 수 있을지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알아봅시다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39585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34179" y="311561"/>
            <a:ext cx="1770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1167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풀이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74F2CD-7E00-451F-8905-D27EA0866473}"/>
              </a:ext>
            </a:extLst>
          </p:cNvPr>
          <p:cNvSpPr/>
          <p:nvPr/>
        </p:nvSpPr>
        <p:spPr>
          <a:xfrm>
            <a:off x="1484000" y="2437787"/>
            <a:ext cx="9224000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결론적으로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지름은 다음 방법으로 구할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x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다른 모든 정점까지의 거리를 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 가장 먼 거리의 정점을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y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라고 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y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다른 모든 정점까지의 거리를 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 가장 먼 거리의 정점을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z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라고 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지름은 두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y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z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사이의 거리라고 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 두번으로 트리의 지름을 구할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324853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071774" y="2532636"/>
            <a:ext cx="6048451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 트리의 지름을 다음과 같이 구할 수 있을까요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지름 증명입니다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434501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157FC7A-FA3D-4129-9E8F-415C1241492D}"/>
              </a:ext>
            </a:extLst>
          </p:cNvPr>
          <p:cNvSpPr/>
          <p:nvPr/>
        </p:nvSpPr>
        <p:spPr>
          <a:xfrm>
            <a:off x="5198958" y="501134"/>
            <a:ext cx="179408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정리</a:t>
            </a:r>
            <a:endParaRPr lang="en-US" altLang="ko-KR" sz="7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F1BA33-8B1E-44DB-B2C1-A21727C6588E}"/>
              </a:ext>
            </a:extLst>
          </p:cNvPr>
          <p:cNvSpPr/>
          <p:nvPr/>
        </p:nvSpPr>
        <p:spPr>
          <a:xfrm>
            <a:off x="2356835" y="2336914"/>
            <a:ext cx="7478329" cy="43396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시간에는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알아보았습니다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정의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트리와 관련된 용어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구현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트리의 탐색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트리는 탐색이나 정렬 등 다양한 알고리즘을 구현하는데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매우 유용하게 사용됩니다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문제들을 풀어보며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개념을 탄탄하게 정리해 봅시다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8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151762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4579398" y="742790"/>
            <a:ext cx="303320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The End</a:t>
            </a:r>
            <a:endParaRPr lang="ko-KR" altLang="en-US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748770-AF08-4BA0-B414-0FB968B21A7D}"/>
              </a:ext>
            </a:extLst>
          </p:cNvPr>
          <p:cNvSpPr/>
          <p:nvPr/>
        </p:nvSpPr>
        <p:spPr>
          <a:xfrm>
            <a:off x="4349377" y="2468059"/>
            <a:ext cx="3493264" cy="3293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수고하셨습니다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시간에는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알아봅시다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5869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766930" y="2967335"/>
            <a:ext cx="865813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없는 </a:t>
            </a:r>
            <a:r>
              <a:rPr lang="ko-KR" altLang="en-US" sz="5400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그래프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91B48-F49A-4874-BAE6-14B992B83E4B}"/>
              </a:ext>
            </a:extLst>
          </p:cNvPr>
          <p:cNvSpPr/>
          <p:nvPr/>
        </p:nvSpPr>
        <p:spPr>
          <a:xfrm>
            <a:off x="3479873" y="3890665"/>
            <a:ext cx="55723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모든 정점에서 다른 모든 정점으로 가는 경로가 존재합니다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요소가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4718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6358</TotalTime>
  <Words>2337</Words>
  <Application>Microsoft Office PowerPoint</Application>
  <PresentationFormat>와이드스크린</PresentationFormat>
  <Paragraphs>828</Paragraphs>
  <Slides>89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89</vt:i4>
      </vt:variant>
    </vt:vector>
  </HeadingPairs>
  <TitlesOfParts>
    <vt:vector size="97" baseType="lpstr">
      <vt:lpstr>맑은 고딕</vt:lpstr>
      <vt:lpstr>Arial</vt:lpstr>
      <vt:lpstr>에스코어 드림 1 Thin</vt:lpstr>
      <vt:lpstr>KoPubWorld돋움체 Bold</vt:lpstr>
      <vt:lpstr>Adobe 고딕 Std B</vt:lpstr>
      <vt:lpstr>a옛날사진관5</vt:lpstr>
      <vt:lpstr>KoPubWorld돋움체_Pro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송용우</dc:creator>
  <cp:lastModifiedBy>송용우</cp:lastModifiedBy>
  <cp:revision>283</cp:revision>
  <dcterms:created xsi:type="dcterms:W3CDTF">2020-01-23T12:07:26Z</dcterms:created>
  <dcterms:modified xsi:type="dcterms:W3CDTF">2020-02-28T09:43:03Z</dcterms:modified>
</cp:coreProperties>
</file>